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43" r:id="rId2"/>
    <p:sldId id="427" r:id="rId3"/>
    <p:sldId id="344" r:id="rId4"/>
    <p:sldId id="617" r:id="rId5"/>
    <p:sldId id="618" r:id="rId6"/>
    <p:sldId id="1004" r:id="rId7"/>
    <p:sldId id="1005" r:id="rId8"/>
    <p:sldId id="1006" r:id="rId9"/>
    <p:sldId id="1012" r:id="rId10"/>
    <p:sldId id="1014" r:id="rId11"/>
    <p:sldId id="472" r:id="rId12"/>
    <p:sldId id="506" r:id="rId13"/>
    <p:sldId id="510" r:id="rId14"/>
    <p:sldId id="456" r:id="rId15"/>
    <p:sldId id="593" r:id="rId16"/>
    <p:sldId id="595" r:id="rId17"/>
    <p:sldId id="1011" r:id="rId18"/>
    <p:sldId id="601" r:id="rId19"/>
    <p:sldId id="277" r:id="rId20"/>
    <p:sldId id="1015" r:id="rId21"/>
    <p:sldId id="1016" r:id="rId22"/>
    <p:sldId id="1017" r:id="rId23"/>
    <p:sldId id="1019" r:id="rId24"/>
    <p:sldId id="1018" r:id="rId25"/>
    <p:sldId id="1034" r:id="rId26"/>
    <p:sldId id="1020" r:id="rId27"/>
    <p:sldId id="505" r:id="rId28"/>
    <p:sldId id="1010" r:id="rId29"/>
    <p:sldId id="364" r:id="rId30"/>
    <p:sldId id="336" r:id="rId31"/>
    <p:sldId id="1021" r:id="rId32"/>
    <p:sldId id="338" r:id="rId33"/>
    <p:sldId id="1013" r:id="rId34"/>
    <p:sldId id="1022" r:id="rId35"/>
    <p:sldId id="972" r:id="rId36"/>
    <p:sldId id="1023" r:id="rId37"/>
    <p:sldId id="1024" r:id="rId38"/>
    <p:sldId id="1025" r:id="rId39"/>
    <p:sldId id="406" r:id="rId40"/>
    <p:sldId id="407" r:id="rId41"/>
    <p:sldId id="408" r:id="rId42"/>
    <p:sldId id="409" r:id="rId43"/>
    <p:sldId id="410" r:id="rId44"/>
    <p:sldId id="411" r:id="rId45"/>
    <p:sldId id="412" r:id="rId46"/>
    <p:sldId id="1035" r:id="rId47"/>
    <p:sldId id="1027" r:id="rId48"/>
    <p:sldId id="365" r:id="rId49"/>
    <p:sldId id="1026" r:id="rId50"/>
    <p:sldId id="366" r:id="rId51"/>
    <p:sldId id="367" r:id="rId52"/>
    <p:sldId id="1036" r:id="rId53"/>
    <p:sldId id="1028" r:id="rId54"/>
    <p:sldId id="1030" r:id="rId55"/>
    <p:sldId id="1031" r:id="rId56"/>
    <p:sldId id="1032" r:id="rId57"/>
    <p:sldId id="1033" r:id="rId58"/>
    <p:sldId id="276"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996633"/>
    <a:srgbClr val="990000"/>
    <a:srgbClr val="800000"/>
    <a:srgbClr val="FF9900"/>
    <a:srgbClr val="FF6600"/>
    <a:srgbClr val="FF0000"/>
    <a:srgbClr val="003300"/>
    <a:srgbClr val="990033"/>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5620"/>
    <p:restoredTop sz="94660"/>
  </p:normalViewPr>
  <p:slideViewPr>
    <p:cSldViewPr>
      <p:cViewPr>
        <p:scale>
          <a:sx n="80" d="100"/>
          <a:sy n="80" d="100"/>
        </p:scale>
        <p:origin x="3294" y="858"/>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169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af-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E6AEA6-FFE9-46B6-B297-6F0028D6909F}" type="datetimeFigureOut">
              <a:rPr lang="en-US" smtClean="0"/>
              <a:pPr/>
              <a:t>1/6/2022</a:t>
            </a:fld>
            <a:endParaRPr lang="af-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af-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af-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5A5CD-B160-4EB6-955B-DB1120A37B3D}" type="slidenum">
              <a:rPr lang="af-ZA" smtClean="0"/>
              <a:pPr/>
              <a:t>‹#›</a:t>
            </a:fld>
            <a:endParaRPr lang="af-ZA"/>
          </a:p>
        </p:txBody>
      </p:sp>
    </p:spTree>
    <p:extLst>
      <p:ext uri="{BB962C8B-B14F-4D97-AF65-F5344CB8AC3E}">
        <p14:creationId xmlns:p14="http://schemas.microsoft.com/office/powerpoint/2010/main" val="157245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f-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f-ZA"/>
          </a:p>
        </p:txBody>
      </p:sp>
      <p:sp>
        <p:nvSpPr>
          <p:cNvPr id="4" name="Date Placeholder 3"/>
          <p:cNvSpPr>
            <a:spLocks noGrp="1"/>
          </p:cNvSpPr>
          <p:nvPr>
            <p:ph type="dt" sz="half" idx="10"/>
          </p:nvPr>
        </p:nvSpPr>
        <p:spPr/>
        <p:txBody>
          <a:bodyPr/>
          <a:lstStyle/>
          <a:p>
            <a:fld id="{F154CE33-7152-4F9D-82F2-9E729F25B6A7}" type="datetime1">
              <a:rPr lang="en-US" smtClean="0"/>
              <a:pPr/>
              <a:t>1/6/2022</a:t>
            </a:fld>
            <a:endParaRPr lang="af-ZA"/>
          </a:p>
        </p:txBody>
      </p:sp>
      <p:sp>
        <p:nvSpPr>
          <p:cNvPr id="5" name="Footer Placeholder 4"/>
          <p:cNvSpPr>
            <a:spLocks noGrp="1"/>
          </p:cNvSpPr>
          <p:nvPr>
            <p:ph type="ftr" sz="quarter" idx="11"/>
          </p:nvPr>
        </p:nvSpPr>
        <p:spPr/>
        <p:txBody>
          <a:bodyPr/>
          <a:lstStyle/>
          <a:p>
            <a:endParaRPr lang="af-ZA"/>
          </a:p>
        </p:txBody>
      </p:sp>
      <p:sp>
        <p:nvSpPr>
          <p:cNvPr id="6" name="Slide Number Placeholder 5"/>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f-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Date Placeholder 3"/>
          <p:cNvSpPr>
            <a:spLocks noGrp="1"/>
          </p:cNvSpPr>
          <p:nvPr>
            <p:ph type="dt" sz="half" idx="10"/>
          </p:nvPr>
        </p:nvSpPr>
        <p:spPr/>
        <p:txBody>
          <a:bodyPr/>
          <a:lstStyle/>
          <a:p>
            <a:fld id="{251F5BEC-E814-43C8-A247-E4FD238AF516}" type="datetime1">
              <a:rPr lang="en-US" smtClean="0"/>
              <a:pPr/>
              <a:t>1/6/2022</a:t>
            </a:fld>
            <a:endParaRPr lang="af-ZA"/>
          </a:p>
        </p:txBody>
      </p:sp>
      <p:sp>
        <p:nvSpPr>
          <p:cNvPr id="5" name="Footer Placeholder 4"/>
          <p:cNvSpPr>
            <a:spLocks noGrp="1"/>
          </p:cNvSpPr>
          <p:nvPr>
            <p:ph type="ftr" sz="quarter" idx="11"/>
          </p:nvPr>
        </p:nvSpPr>
        <p:spPr/>
        <p:txBody>
          <a:bodyPr/>
          <a:lstStyle/>
          <a:p>
            <a:endParaRPr lang="af-ZA"/>
          </a:p>
        </p:txBody>
      </p:sp>
      <p:sp>
        <p:nvSpPr>
          <p:cNvPr id="6" name="Slide Number Placeholder 5"/>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af-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Date Placeholder 3"/>
          <p:cNvSpPr>
            <a:spLocks noGrp="1"/>
          </p:cNvSpPr>
          <p:nvPr>
            <p:ph type="dt" sz="half" idx="10"/>
          </p:nvPr>
        </p:nvSpPr>
        <p:spPr/>
        <p:txBody>
          <a:bodyPr/>
          <a:lstStyle/>
          <a:p>
            <a:fld id="{30AB8EC6-CA2E-4B34-A80E-97F0F83E5E31}" type="datetime1">
              <a:rPr lang="en-US" smtClean="0"/>
              <a:pPr/>
              <a:t>1/6/2022</a:t>
            </a:fld>
            <a:endParaRPr lang="af-ZA"/>
          </a:p>
        </p:txBody>
      </p:sp>
      <p:sp>
        <p:nvSpPr>
          <p:cNvPr id="5" name="Footer Placeholder 4"/>
          <p:cNvSpPr>
            <a:spLocks noGrp="1"/>
          </p:cNvSpPr>
          <p:nvPr>
            <p:ph type="ftr" sz="quarter" idx="11"/>
          </p:nvPr>
        </p:nvSpPr>
        <p:spPr/>
        <p:txBody>
          <a:bodyPr/>
          <a:lstStyle/>
          <a:p>
            <a:endParaRPr lang="af-ZA"/>
          </a:p>
        </p:txBody>
      </p:sp>
      <p:sp>
        <p:nvSpPr>
          <p:cNvPr id="6" name="Slide Number Placeholder 5"/>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f-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Date Placeholder 3"/>
          <p:cNvSpPr>
            <a:spLocks noGrp="1"/>
          </p:cNvSpPr>
          <p:nvPr>
            <p:ph type="dt" sz="half" idx="10"/>
          </p:nvPr>
        </p:nvSpPr>
        <p:spPr/>
        <p:txBody>
          <a:bodyPr/>
          <a:lstStyle/>
          <a:p>
            <a:fld id="{56044663-5266-45CB-B858-C767A36F5386}" type="datetime1">
              <a:rPr lang="en-US" smtClean="0"/>
              <a:pPr/>
              <a:t>1/6/2022</a:t>
            </a:fld>
            <a:endParaRPr lang="af-ZA"/>
          </a:p>
        </p:txBody>
      </p:sp>
      <p:sp>
        <p:nvSpPr>
          <p:cNvPr id="5" name="Footer Placeholder 4"/>
          <p:cNvSpPr>
            <a:spLocks noGrp="1"/>
          </p:cNvSpPr>
          <p:nvPr>
            <p:ph type="ftr" sz="quarter" idx="11"/>
          </p:nvPr>
        </p:nvSpPr>
        <p:spPr/>
        <p:txBody>
          <a:bodyPr/>
          <a:lstStyle/>
          <a:p>
            <a:endParaRPr lang="af-ZA"/>
          </a:p>
        </p:txBody>
      </p:sp>
      <p:sp>
        <p:nvSpPr>
          <p:cNvPr id="6" name="Slide Number Placeholder 5"/>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af-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F9F7A3-3779-40F4-8FFB-1D6AF722D448}" type="datetime1">
              <a:rPr lang="en-US" smtClean="0"/>
              <a:pPr/>
              <a:t>1/6/2022</a:t>
            </a:fld>
            <a:endParaRPr lang="af-ZA"/>
          </a:p>
        </p:txBody>
      </p:sp>
      <p:sp>
        <p:nvSpPr>
          <p:cNvPr id="5" name="Footer Placeholder 4"/>
          <p:cNvSpPr>
            <a:spLocks noGrp="1"/>
          </p:cNvSpPr>
          <p:nvPr>
            <p:ph type="ftr" sz="quarter" idx="11"/>
          </p:nvPr>
        </p:nvSpPr>
        <p:spPr/>
        <p:txBody>
          <a:bodyPr/>
          <a:lstStyle/>
          <a:p>
            <a:endParaRPr lang="af-ZA"/>
          </a:p>
        </p:txBody>
      </p:sp>
      <p:sp>
        <p:nvSpPr>
          <p:cNvPr id="6" name="Slide Number Placeholder 5"/>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f-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5" name="Date Placeholder 4"/>
          <p:cNvSpPr>
            <a:spLocks noGrp="1"/>
          </p:cNvSpPr>
          <p:nvPr>
            <p:ph type="dt" sz="half" idx="10"/>
          </p:nvPr>
        </p:nvSpPr>
        <p:spPr/>
        <p:txBody>
          <a:bodyPr/>
          <a:lstStyle/>
          <a:p>
            <a:fld id="{399B3123-9FBE-47B7-9C25-F434EA5DD30D}" type="datetime1">
              <a:rPr lang="en-US" smtClean="0"/>
              <a:pPr/>
              <a:t>1/6/2022</a:t>
            </a:fld>
            <a:endParaRPr lang="af-ZA"/>
          </a:p>
        </p:txBody>
      </p:sp>
      <p:sp>
        <p:nvSpPr>
          <p:cNvPr id="6" name="Footer Placeholder 5"/>
          <p:cNvSpPr>
            <a:spLocks noGrp="1"/>
          </p:cNvSpPr>
          <p:nvPr>
            <p:ph type="ftr" sz="quarter" idx="11"/>
          </p:nvPr>
        </p:nvSpPr>
        <p:spPr/>
        <p:txBody>
          <a:bodyPr/>
          <a:lstStyle/>
          <a:p>
            <a:endParaRPr lang="af-ZA"/>
          </a:p>
        </p:txBody>
      </p:sp>
      <p:sp>
        <p:nvSpPr>
          <p:cNvPr id="7" name="Slide Number Placeholder 6"/>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af-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7" name="Date Placeholder 6"/>
          <p:cNvSpPr>
            <a:spLocks noGrp="1"/>
          </p:cNvSpPr>
          <p:nvPr>
            <p:ph type="dt" sz="half" idx="10"/>
          </p:nvPr>
        </p:nvSpPr>
        <p:spPr/>
        <p:txBody>
          <a:bodyPr/>
          <a:lstStyle/>
          <a:p>
            <a:fld id="{28631EBE-163C-4884-88C3-2906BDFCFECC}" type="datetime1">
              <a:rPr lang="en-US" smtClean="0"/>
              <a:pPr/>
              <a:t>1/6/2022</a:t>
            </a:fld>
            <a:endParaRPr lang="af-ZA"/>
          </a:p>
        </p:txBody>
      </p:sp>
      <p:sp>
        <p:nvSpPr>
          <p:cNvPr id="8" name="Footer Placeholder 7"/>
          <p:cNvSpPr>
            <a:spLocks noGrp="1"/>
          </p:cNvSpPr>
          <p:nvPr>
            <p:ph type="ftr" sz="quarter" idx="11"/>
          </p:nvPr>
        </p:nvSpPr>
        <p:spPr/>
        <p:txBody>
          <a:bodyPr/>
          <a:lstStyle/>
          <a:p>
            <a:endParaRPr lang="af-ZA"/>
          </a:p>
        </p:txBody>
      </p:sp>
      <p:sp>
        <p:nvSpPr>
          <p:cNvPr id="9" name="Slide Number Placeholder 8"/>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f-ZA"/>
          </a:p>
        </p:txBody>
      </p:sp>
      <p:sp>
        <p:nvSpPr>
          <p:cNvPr id="3" name="Date Placeholder 2"/>
          <p:cNvSpPr>
            <a:spLocks noGrp="1"/>
          </p:cNvSpPr>
          <p:nvPr>
            <p:ph type="dt" sz="half" idx="10"/>
          </p:nvPr>
        </p:nvSpPr>
        <p:spPr/>
        <p:txBody>
          <a:bodyPr/>
          <a:lstStyle/>
          <a:p>
            <a:fld id="{66A69641-B85C-4039-BF42-FFB0A3A2B132}" type="datetime1">
              <a:rPr lang="en-US" smtClean="0"/>
              <a:pPr/>
              <a:t>1/6/2022</a:t>
            </a:fld>
            <a:endParaRPr lang="af-ZA"/>
          </a:p>
        </p:txBody>
      </p:sp>
      <p:sp>
        <p:nvSpPr>
          <p:cNvPr id="4" name="Footer Placeholder 3"/>
          <p:cNvSpPr>
            <a:spLocks noGrp="1"/>
          </p:cNvSpPr>
          <p:nvPr>
            <p:ph type="ftr" sz="quarter" idx="11"/>
          </p:nvPr>
        </p:nvSpPr>
        <p:spPr/>
        <p:txBody>
          <a:bodyPr/>
          <a:lstStyle/>
          <a:p>
            <a:endParaRPr lang="af-ZA"/>
          </a:p>
        </p:txBody>
      </p:sp>
      <p:sp>
        <p:nvSpPr>
          <p:cNvPr id="5" name="Slide Number Placeholder 4"/>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48E72-661F-439D-962A-845E494E0E83}" type="datetime1">
              <a:rPr lang="en-US" smtClean="0"/>
              <a:pPr/>
              <a:t>1/6/2022</a:t>
            </a:fld>
            <a:endParaRPr lang="af-ZA"/>
          </a:p>
        </p:txBody>
      </p:sp>
      <p:sp>
        <p:nvSpPr>
          <p:cNvPr id="3" name="Footer Placeholder 2"/>
          <p:cNvSpPr>
            <a:spLocks noGrp="1"/>
          </p:cNvSpPr>
          <p:nvPr>
            <p:ph type="ftr" sz="quarter" idx="11"/>
          </p:nvPr>
        </p:nvSpPr>
        <p:spPr/>
        <p:txBody>
          <a:bodyPr/>
          <a:lstStyle/>
          <a:p>
            <a:endParaRPr lang="af-ZA"/>
          </a:p>
        </p:txBody>
      </p:sp>
      <p:sp>
        <p:nvSpPr>
          <p:cNvPr id="4" name="Slide Number Placeholder 3"/>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af-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2C73E9-CC96-4B9A-8B51-530F83A57802}" type="datetime1">
              <a:rPr lang="en-US" smtClean="0"/>
              <a:pPr/>
              <a:t>1/6/2022</a:t>
            </a:fld>
            <a:endParaRPr lang="af-ZA"/>
          </a:p>
        </p:txBody>
      </p:sp>
      <p:sp>
        <p:nvSpPr>
          <p:cNvPr id="6" name="Footer Placeholder 5"/>
          <p:cNvSpPr>
            <a:spLocks noGrp="1"/>
          </p:cNvSpPr>
          <p:nvPr>
            <p:ph type="ftr" sz="quarter" idx="11"/>
          </p:nvPr>
        </p:nvSpPr>
        <p:spPr/>
        <p:txBody>
          <a:bodyPr/>
          <a:lstStyle/>
          <a:p>
            <a:endParaRPr lang="af-ZA"/>
          </a:p>
        </p:txBody>
      </p:sp>
      <p:sp>
        <p:nvSpPr>
          <p:cNvPr id="7" name="Slide Number Placeholder 6"/>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af-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f-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A8A680-6AD4-4FA5-B588-38AD0438A0EC}" type="datetime1">
              <a:rPr lang="en-US" smtClean="0"/>
              <a:pPr/>
              <a:t>1/6/2022</a:t>
            </a:fld>
            <a:endParaRPr lang="af-ZA"/>
          </a:p>
        </p:txBody>
      </p:sp>
      <p:sp>
        <p:nvSpPr>
          <p:cNvPr id="6" name="Footer Placeholder 5"/>
          <p:cNvSpPr>
            <a:spLocks noGrp="1"/>
          </p:cNvSpPr>
          <p:nvPr>
            <p:ph type="ftr" sz="quarter" idx="11"/>
          </p:nvPr>
        </p:nvSpPr>
        <p:spPr/>
        <p:txBody>
          <a:bodyPr/>
          <a:lstStyle/>
          <a:p>
            <a:endParaRPr lang="af-ZA"/>
          </a:p>
        </p:txBody>
      </p:sp>
      <p:sp>
        <p:nvSpPr>
          <p:cNvPr id="7" name="Slide Number Placeholder 6"/>
          <p:cNvSpPr>
            <a:spLocks noGrp="1"/>
          </p:cNvSpPr>
          <p:nvPr>
            <p:ph type="sldNum" sz="quarter" idx="12"/>
          </p:nvPr>
        </p:nvSpPr>
        <p:spPr/>
        <p:txBody>
          <a:bodyPr/>
          <a:lstStyle/>
          <a:p>
            <a:fld id="{6C5A5A7D-9C6F-4A43-AFBA-C758F912D959}" type="slidenum">
              <a:rPr lang="af-ZA" smtClean="0"/>
              <a:pPr/>
              <a:t>‹#›</a:t>
            </a:fld>
            <a:endParaRPr lang="af-Z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af-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f-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F8B46E-2FA8-4301-8655-4F3EADA7013F}" type="datetime1">
              <a:rPr lang="en-US" smtClean="0"/>
              <a:pPr/>
              <a:t>1/6/2022</a:t>
            </a:fld>
            <a:endParaRPr lang="af-Z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f-Z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5A5A7D-9C6F-4A43-AFBA-C758F912D959}" type="slidenum">
              <a:rPr lang="af-ZA" smtClean="0"/>
              <a:pPr/>
              <a:t>‹#›</a:t>
            </a:fld>
            <a:endParaRPr lang="af-Z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0AEB5F-C578-4260-B329-9D536EC48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15C09A3E-E083-4ADD-8005-EB8683B0470F}"/>
              </a:ext>
            </a:extLst>
          </p:cNvPr>
          <p:cNvSpPr txBox="1"/>
          <p:nvPr/>
        </p:nvSpPr>
        <p:spPr>
          <a:xfrm>
            <a:off x="0" y="2705725"/>
            <a:ext cx="9144000" cy="1446550"/>
          </a:xfrm>
          <a:prstGeom prst="rect">
            <a:avLst/>
          </a:prstGeom>
          <a:solidFill>
            <a:srgbClr val="FF0000"/>
          </a:solidFill>
          <a:ln>
            <a:solidFill>
              <a:srgbClr val="FF0000"/>
            </a:solidFill>
          </a:ln>
        </p:spPr>
        <p:txBody>
          <a:bodyPr wrap="square" rtlCol="0">
            <a:spAutoFit/>
          </a:bodyPr>
          <a:lstStyle/>
          <a:p>
            <a:pPr algn="ctr"/>
            <a:r>
              <a:rPr lang="en-US" sz="8800" b="1" dirty="0">
                <a:solidFill>
                  <a:schemeClr val="bg1"/>
                </a:solidFill>
                <a:effectLst>
                  <a:outerShdw blurRad="38100" dist="38100" dir="2700000" algn="tl">
                    <a:srgbClr val="000000">
                      <a:alpha val="43137"/>
                    </a:srgbClr>
                  </a:outerShdw>
                </a:effectLst>
              </a:rPr>
              <a:t>#Passion4Money</a:t>
            </a:r>
            <a:endParaRPr lang="id-ID" sz="5400" b="1" dirty="0">
              <a:solidFill>
                <a:schemeClr val="bg1"/>
              </a:solidFill>
            </a:endParaRPr>
          </a:p>
        </p:txBody>
      </p:sp>
    </p:spTree>
    <p:extLst>
      <p:ext uri="{BB962C8B-B14F-4D97-AF65-F5344CB8AC3E}">
        <p14:creationId xmlns:p14="http://schemas.microsoft.com/office/powerpoint/2010/main" val="2047776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10</a:t>
            </a:fld>
            <a:endParaRPr lang="af-ZA" sz="1800" b="1" dirty="0">
              <a:solidFill>
                <a:srgbClr val="000066"/>
              </a:solidFill>
            </a:endParaRPr>
          </a:p>
        </p:txBody>
      </p:sp>
      <p:sp>
        <p:nvSpPr>
          <p:cNvPr id="2" name="Rectangle 1"/>
          <p:cNvSpPr/>
          <p:nvPr/>
        </p:nvSpPr>
        <p:spPr>
          <a:xfrm>
            <a:off x="269776" y="86496"/>
            <a:ext cx="8604448" cy="4385816"/>
          </a:xfrm>
          <a:prstGeom prst="rect">
            <a:avLst/>
          </a:prstGeom>
        </p:spPr>
        <p:txBody>
          <a:bodyPr wrap="square">
            <a:spAutoFit/>
          </a:bodyPr>
          <a:lstStyle/>
          <a:p>
            <a:pPr>
              <a:spcBef>
                <a:spcPts val="1200"/>
              </a:spcBef>
              <a:spcAft>
                <a:spcPts val="1200"/>
              </a:spcAft>
            </a:pPr>
            <a:r>
              <a:rPr lang="sq-AL" sz="4400" b="1" i="1" u="sng" noProof="1">
                <a:solidFill>
                  <a:schemeClr val="bg1"/>
                </a:solidFill>
              </a:rPr>
              <a:t>Contoh p</a:t>
            </a:r>
            <a:r>
              <a:rPr lang="en-US" sz="4400" b="1" i="1" u="sng" noProof="1">
                <a:solidFill>
                  <a:schemeClr val="bg1"/>
                </a:solidFill>
              </a:rPr>
              <a:t>rofesi yang kurang sesuai passion :</a:t>
            </a:r>
          </a:p>
          <a:p>
            <a:pPr marL="742950" indent="-742950">
              <a:spcBef>
                <a:spcPts val="600"/>
              </a:spcBef>
              <a:spcAft>
                <a:spcPts val="600"/>
              </a:spcAft>
              <a:buFont typeface="Arial" panose="020B0604020202020204" pitchFamily="34" charset="0"/>
              <a:buChar char="•"/>
            </a:pPr>
            <a:r>
              <a:rPr lang="en-US" sz="4400" noProof="1">
                <a:solidFill>
                  <a:schemeClr val="bg1"/>
                </a:solidFill>
              </a:rPr>
              <a:t>Seseorang yang introvert dan kurang punya passion untuk bergaul secara luas, terpaksa bekerja di bagian Humas. </a:t>
            </a:r>
            <a:endParaRPr lang="sq-AL" sz="4400" noProof="1">
              <a:solidFill>
                <a:schemeClr val="bg1"/>
              </a:solidFill>
            </a:endParaRPr>
          </a:p>
        </p:txBody>
      </p:sp>
    </p:spTree>
    <p:extLst>
      <p:ext uri="{BB962C8B-B14F-4D97-AF65-F5344CB8AC3E}">
        <p14:creationId xmlns:p14="http://schemas.microsoft.com/office/powerpoint/2010/main" val="2260088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F98ECA-DC9A-406B-A3D3-2633FCD1767F}"/>
              </a:ext>
            </a:extLst>
          </p:cNvPr>
          <p:cNvSpPr/>
          <p:nvPr/>
        </p:nvSpPr>
        <p:spPr>
          <a:xfrm>
            <a:off x="0" y="0"/>
            <a:ext cx="9144000" cy="184482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4" name="Rectangle 3"/>
          <p:cNvSpPr/>
          <p:nvPr/>
        </p:nvSpPr>
        <p:spPr>
          <a:xfrm>
            <a:off x="455462" y="908720"/>
            <a:ext cx="8001056" cy="707886"/>
          </a:xfrm>
          <a:prstGeom prst="rect">
            <a:avLst/>
          </a:prstGeom>
        </p:spPr>
        <p:txBody>
          <a:bodyPr wrap="square">
            <a:spAutoFit/>
          </a:bodyPr>
          <a:lstStyle/>
          <a:p>
            <a:r>
              <a:rPr lang="id-ID" sz="4000">
                <a:solidFill>
                  <a:schemeClr val="bg1"/>
                </a:solidFill>
                <a:latin typeface="Calibri" panose="020F0502020204030204" pitchFamily="34" charset="0"/>
              </a:rPr>
              <a:t> </a:t>
            </a:r>
            <a:endParaRPr lang="en-US" sz="4000">
              <a:solidFill>
                <a:schemeClr val="bg1"/>
              </a:solidFill>
              <a:latin typeface="Calibri" panose="020F0502020204030204" pitchFamily="34" charset="0"/>
            </a:endParaRPr>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11</a:t>
            </a:fld>
            <a:endParaRPr lang="af-ZA" sz="1800" b="1" dirty="0">
              <a:solidFill>
                <a:srgbClr val="000066"/>
              </a:solidFill>
            </a:endParaRPr>
          </a:p>
        </p:txBody>
      </p:sp>
      <p:sp>
        <p:nvSpPr>
          <p:cNvPr id="5" name="Rectangle 4"/>
          <p:cNvSpPr/>
          <p:nvPr/>
        </p:nvSpPr>
        <p:spPr>
          <a:xfrm>
            <a:off x="-116010" y="136525"/>
            <a:ext cx="9144000" cy="1641988"/>
          </a:xfrm>
          <a:prstGeom prst="rect">
            <a:avLst/>
          </a:prstGeom>
          <a:noFill/>
          <a:ln>
            <a:noFill/>
          </a:ln>
        </p:spPr>
        <p:txBody>
          <a:bodyPr wrap="square">
            <a:spAutoFit/>
          </a:bodyPr>
          <a:lstStyle/>
          <a:p>
            <a:pPr algn="ctr">
              <a:lnSpc>
                <a:spcPts val="6000"/>
              </a:lnSpc>
            </a:pPr>
            <a:r>
              <a:rPr lang="af-ZA" sz="6000" b="1" noProof="1">
                <a:solidFill>
                  <a:schemeClr val="bg1"/>
                </a:solidFill>
              </a:rPr>
              <a:t>4 Langkah Wujudkan Passion for Money</a:t>
            </a:r>
          </a:p>
        </p:txBody>
      </p:sp>
      <p:pic>
        <p:nvPicPr>
          <p:cNvPr id="6" name="Picture 5">
            <a:extLst>
              <a:ext uri="{FF2B5EF4-FFF2-40B4-BE49-F238E27FC236}">
                <a16:creationId xmlns:a16="http://schemas.microsoft.com/office/drawing/2014/main" id="{54E19DBA-C3E5-4A12-86E6-27C04259A1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67" y="1916490"/>
            <a:ext cx="9144000" cy="5138928"/>
          </a:xfrm>
          <a:prstGeom prst="rect">
            <a:avLst/>
          </a:prstGeom>
        </p:spPr>
      </p:pic>
    </p:spTree>
    <p:extLst>
      <p:ext uri="{BB962C8B-B14F-4D97-AF65-F5344CB8AC3E}">
        <p14:creationId xmlns:p14="http://schemas.microsoft.com/office/powerpoint/2010/main" val="3096599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2F6BA4-4825-4CF4-8EE4-1A138C7B1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 y="0"/>
            <a:ext cx="9144000" cy="6093619"/>
          </a:xfrm>
          <a:prstGeom prst="rect">
            <a:avLst/>
          </a:prstGeom>
        </p:spPr>
      </p:pic>
      <p:sp>
        <p:nvSpPr>
          <p:cNvPr id="2" name="Rectangle 1">
            <a:extLst>
              <a:ext uri="{FF2B5EF4-FFF2-40B4-BE49-F238E27FC236}">
                <a16:creationId xmlns:a16="http://schemas.microsoft.com/office/drawing/2014/main" id="{75F98ECA-DC9A-406B-A3D3-2633FCD1767F}"/>
              </a:ext>
            </a:extLst>
          </p:cNvPr>
          <p:cNvSpPr/>
          <p:nvPr/>
        </p:nvSpPr>
        <p:spPr>
          <a:xfrm>
            <a:off x="2776" y="5029381"/>
            <a:ext cx="9144000" cy="184482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4" name="Rectangle 3"/>
          <p:cNvSpPr/>
          <p:nvPr/>
        </p:nvSpPr>
        <p:spPr>
          <a:xfrm>
            <a:off x="458238" y="5938101"/>
            <a:ext cx="8001056" cy="707886"/>
          </a:xfrm>
          <a:prstGeom prst="rect">
            <a:avLst/>
          </a:prstGeom>
        </p:spPr>
        <p:txBody>
          <a:bodyPr wrap="square">
            <a:spAutoFit/>
          </a:bodyPr>
          <a:lstStyle/>
          <a:p>
            <a:r>
              <a:rPr lang="id-ID" sz="4000">
                <a:solidFill>
                  <a:schemeClr val="bg1"/>
                </a:solidFill>
                <a:latin typeface="Calibri" panose="020F0502020204030204" pitchFamily="34" charset="0"/>
              </a:rPr>
              <a:t> </a:t>
            </a:r>
            <a:endParaRPr lang="en-US" sz="4000">
              <a:solidFill>
                <a:schemeClr val="bg1"/>
              </a:solidFill>
              <a:latin typeface="Calibri" panose="020F0502020204030204" pitchFamily="34" charset="0"/>
            </a:endParaRPr>
          </a:p>
        </p:txBody>
      </p:sp>
      <p:sp>
        <p:nvSpPr>
          <p:cNvPr id="5" name="Rectangle 4"/>
          <p:cNvSpPr/>
          <p:nvPr/>
        </p:nvSpPr>
        <p:spPr>
          <a:xfrm>
            <a:off x="-113234" y="5165906"/>
            <a:ext cx="9144000" cy="1641988"/>
          </a:xfrm>
          <a:prstGeom prst="rect">
            <a:avLst/>
          </a:prstGeom>
          <a:noFill/>
          <a:ln>
            <a:noFill/>
          </a:ln>
        </p:spPr>
        <p:txBody>
          <a:bodyPr wrap="square">
            <a:spAutoFit/>
          </a:bodyPr>
          <a:lstStyle/>
          <a:p>
            <a:pPr algn="ctr">
              <a:lnSpc>
                <a:spcPts val="6000"/>
              </a:lnSpc>
            </a:pPr>
            <a:r>
              <a:rPr lang="af-ZA" sz="6000" b="1" noProof="1">
                <a:solidFill>
                  <a:schemeClr val="bg1"/>
                </a:solidFill>
              </a:rPr>
              <a:t>Step 1 : Temukan </a:t>
            </a:r>
          </a:p>
          <a:p>
            <a:pPr algn="ctr">
              <a:lnSpc>
                <a:spcPts val="6000"/>
              </a:lnSpc>
            </a:pPr>
            <a:r>
              <a:rPr lang="af-ZA" sz="6000" b="1" noProof="1">
                <a:solidFill>
                  <a:schemeClr val="bg1"/>
                </a:solidFill>
              </a:rPr>
              <a:t>Passion Anda</a:t>
            </a:r>
          </a:p>
        </p:txBody>
      </p:sp>
    </p:spTree>
    <p:extLst>
      <p:ext uri="{BB962C8B-B14F-4D97-AF65-F5344CB8AC3E}">
        <p14:creationId xmlns:p14="http://schemas.microsoft.com/office/powerpoint/2010/main" val="3994537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3D1CDA-4E24-4768-8C0C-0FA769403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645" y="-363"/>
            <a:ext cx="5551355" cy="6858000"/>
          </a:xfrm>
          <a:prstGeom prst="rect">
            <a:avLst/>
          </a:prstGeom>
        </p:spPr>
      </p:pic>
      <p:sp>
        <p:nvSpPr>
          <p:cNvPr id="4" name="Rectangle 3">
            <a:extLst>
              <a:ext uri="{FF2B5EF4-FFF2-40B4-BE49-F238E27FC236}">
                <a16:creationId xmlns:a16="http://schemas.microsoft.com/office/drawing/2014/main" id="{09803AC9-5BEB-4EBA-A350-17B6BC7D2E97}"/>
              </a:ext>
            </a:extLst>
          </p:cNvPr>
          <p:cNvSpPr/>
          <p:nvPr/>
        </p:nvSpPr>
        <p:spPr>
          <a:xfrm>
            <a:off x="0" y="0"/>
            <a:ext cx="4067944" cy="68580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2" name="TextBox 1">
            <a:extLst>
              <a:ext uri="{FF2B5EF4-FFF2-40B4-BE49-F238E27FC236}">
                <a16:creationId xmlns:a16="http://schemas.microsoft.com/office/drawing/2014/main" id="{53A708A3-94A5-476D-B29A-8F1B362542EF}"/>
              </a:ext>
            </a:extLst>
          </p:cNvPr>
          <p:cNvSpPr txBox="1"/>
          <p:nvPr/>
        </p:nvSpPr>
        <p:spPr>
          <a:xfrm>
            <a:off x="179512" y="404664"/>
            <a:ext cx="3888432" cy="5509200"/>
          </a:xfrm>
          <a:prstGeom prst="rect">
            <a:avLst/>
          </a:prstGeom>
          <a:noFill/>
        </p:spPr>
        <p:txBody>
          <a:bodyPr wrap="square" rtlCol="0">
            <a:spAutoFit/>
          </a:bodyPr>
          <a:lstStyle/>
          <a:p>
            <a:pPr>
              <a:spcBef>
                <a:spcPts val="600"/>
              </a:spcBef>
              <a:spcAft>
                <a:spcPts val="600"/>
              </a:spcAft>
            </a:pPr>
            <a:r>
              <a:rPr lang="af-ZA" sz="4400" noProof="1">
                <a:solidFill>
                  <a:schemeClr val="bg1"/>
                </a:solidFill>
                <a:cs typeface="Arial" panose="020B0604020202020204" pitchFamily="34" charset="0"/>
              </a:rPr>
              <a:t>Temukan passion Anda; dan tentukan passion yang akan dijadikan pondasi untuk mencari income.</a:t>
            </a:r>
            <a:endParaRPr lang="af-ZA" sz="4800" noProof="1">
              <a:solidFill>
                <a:schemeClr val="bg1"/>
              </a:solidFill>
              <a:cs typeface="Arial" panose="020B0604020202020204" pitchFamily="34" charset="0"/>
            </a:endParaRPr>
          </a:p>
        </p:txBody>
      </p:sp>
    </p:spTree>
    <p:extLst>
      <p:ext uri="{BB962C8B-B14F-4D97-AF65-F5344CB8AC3E}">
        <p14:creationId xmlns:p14="http://schemas.microsoft.com/office/powerpoint/2010/main" val="2404152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F0D1A3-E228-4408-BD64-CA9A0474AE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56" y="699843"/>
            <a:ext cx="9247956" cy="6165304"/>
          </a:xfrm>
          <a:prstGeom prst="rect">
            <a:avLst/>
          </a:prstGeom>
        </p:spPr>
      </p:pic>
      <p:sp>
        <p:nvSpPr>
          <p:cNvPr id="2" name="Rectangle 1"/>
          <p:cNvSpPr/>
          <p:nvPr/>
        </p:nvSpPr>
        <p:spPr>
          <a:xfrm>
            <a:off x="-103956" y="1"/>
            <a:ext cx="9247956" cy="18448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99175"/>
            <a:ext cx="8844415" cy="1446550"/>
          </a:xfrm>
          <a:prstGeom prst="rect">
            <a:avLst/>
          </a:prstGeom>
        </p:spPr>
        <p:txBody>
          <a:bodyPr wrap="square">
            <a:spAutoFit/>
          </a:bodyPr>
          <a:lstStyle/>
          <a:p>
            <a:pPr algn="ctr"/>
            <a:r>
              <a:rPr lang="en-US" sz="4400" b="1" noProof="1">
                <a:solidFill>
                  <a:schemeClr val="bg1"/>
                </a:solidFill>
                <a:effectLst>
                  <a:outerShdw blurRad="38100" dist="38100" dir="2700000" algn="tl">
                    <a:srgbClr val="000000">
                      <a:alpha val="43137"/>
                    </a:srgbClr>
                  </a:outerShdw>
                </a:effectLst>
              </a:rPr>
              <a:t>Indikasi Passion #1 : Pengalaman Keberhasilan di Masa Lalu</a:t>
            </a:r>
            <a:endParaRPr lang="af-ZA" sz="3600" b="1" u="sng" noProof="1">
              <a:solidFill>
                <a:schemeClr val="bg1"/>
              </a:solidFill>
              <a:effectLst>
                <a:outerShdw blurRad="38100" dist="38100" dir="2700000" algn="tl">
                  <a:srgbClr val="000000">
                    <a:alpha val="43137"/>
                  </a:srgbClr>
                </a:outerShdw>
              </a:effectLst>
            </a:endParaRPr>
          </a:p>
        </p:txBody>
      </p:sp>
      <p:sp>
        <p:nvSpPr>
          <p:cNvPr id="6"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14</a:t>
            </a:fld>
            <a:endParaRPr lang="af-ZA" sz="1800" b="1" dirty="0">
              <a:solidFill>
                <a:srgbClr val="000066"/>
              </a:solidFill>
            </a:endParaRPr>
          </a:p>
        </p:txBody>
      </p:sp>
    </p:spTree>
    <p:extLst>
      <p:ext uri="{BB962C8B-B14F-4D97-AF65-F5344CB8AC3E}">
        <p14:creationId xmlns:p14="http://schemas.microsoft.com/office/powerpoint/2010/main" val="759068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4EF30-547B-4F86-9D2C-75DEFF44F2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32991"/>
            <a:ext cx="9144000" cy="6359652"/>
          </a:xfrm>
          <a:prstGeom prst="rect">
            <a:avLst/>
          </a:prstGeom>
        </p:spPr>
      </p:pic>
      <p:sp>
        <p:nvSpPr>
          <p:cNvPr id="7" name="Rectangle 6"/>
          <p:cNvSpPr/>
          <p:nvPr/>
        </p:nvSpPr>
        <p:spPr>
          <a:xfrm>
            <a:off x="0" y="0"/>
            <a:ext cx="9144000" cy="317009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4" name="Rectangle 3"/>
          <p:cNvSpPr/>
          <p:nvPr/>
        </p:nvSpPr>
        <p:spPr>
          <a:xfrm>
            <a:off x="211192" y="-1"/>
            <a:ext cx="8694712" cy="2800767"/>
          </a:xfrm>
          <a:prstGeom prst="rect">
            <a:avLst/>
          </a:prstGeom>
        </p:spPr>
        <p:txBody>
          <a:bodyPr wrap="square">
            <a:spAutoFit/>
          </a:bodyPr>
          <a:lstStyle/>
          <a:p>
            <a:pPr algn="ctr"/>
            <a:r>
              <a:rPr lang="gsw-FR" sz="4400" noProof="1">
                <a:solidFill>
                  <a:schemeClr val="bg1"/>
                </a:solidFill>
              </a:rPr>
              <a:t>Misal: seseorang pernah berhasil menulis dan membangun blog; maka dia merasa salah satu passion-nya adalah dalam hal menulis....</a:t>
            </a:r>
            <a:endParaRPr lang="gsw-FR" sz="4400" b="1" noProof="1">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726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72" y="1"/>
            <a:ext cx="9159071" cy="18448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99175"/>
            <a:ext cx="9036496" cy="1446550"/>
          </a:xfrm>
          <a:prstGeom prst="rect">
            <a:avLst/>
          </a:prstGeom>
        </p:spPr>
        <p:txBody>
          <a:bodyPr wrap="square">
            <a:spAutoFit/>
          </a:bodyPr>
          <a:lstStyle/>
          <a:p>
            <a:pPr algn="ctr"/>
            <a:r>
              <a:rPr lang="en-US" sz="4400" b="1" noProof="1">
                <a:solidFill>
                  <a:schemeClr val="bg1"/>
                </a:solidFill>
                <a:effectLst>
                  <a:outerShdw blurRad="38100" dist="38100" dir="2700000" algn="tl">
                    <a:srgbClr val="000000">
                      <a:alpha val="43137"/>
                    </a:srgbClr>
                  </a:outerShdw>
                </a:effectLst>
              </a:rPr>
              <a:t>Indikasi Passion 2 : Anda Menyukai Apa yang Anda Lakukan</a:t>
            </a:r>
            <a:endParaRPr lang="af-ZA" sz="3600" b="1" u="sng" noProof="1">
              <a:solidFill>
                <a:schemeClr val="bg1"/>
              </a:solidFill>
              <a:effectLst>
                <a:outerShdw blurRad="38100" dist="38100" dir="2700000" algn="tl">
                  <a:srgbClr val="000000">
                    <a:alpha val="43137"/>
                  </a:srgbClr>
                </a:outerShdw>
              </a:effectLst>
            </a:endParaRPr>
          </a:p>
        </p:txBody>
      </p:sp>
      <p:sp>
        <p:nvSpPr>
          <p:cNvPr id="6"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16</a:t>
            </a:fld>
            <a:endParaRPr lang="af-ZA" sz="1800" b="1" dirty="0">
              <a:solidFill>
                <a:srgbClr val="000066"/>
              </a:solidFill>
            </a:endParaRPr>
          </a:p>
        </p:txBody>
      </p:sp>
      <p:pic>
        <p:nvPicPr>
          <p:cNvPr id="5" name="Picture 4">
            <a:extLst>
              <a:ext uri="{FF2B5EF4-FFF2-40B4-BE49-F238E27FC236}">
                <a16:creationId xmlns:a16="http://schemas.microsoft.com/office/drawing/2014/main" id="{C69EDCB1-CB03-4216-BAF5-F0473EBA7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1" y="1697545"/>
            <a:ext cx="9174142" cy="5160455"/>
          </a:xfrm>
          <a:prstGeom prst="rect">
            <a:avLst/>
          </a:prstGeom>
        </p:spPr>
      </p:pic>
    </p:spTree>
    <p:extLst>
      <p:ext uri="{BB962C8B-B14F-4D97-AF65-F5344CB8AC3E}">
        <p14:creationId xmlns:p14="http://schemas.microsoft.com/office/powerpoint/2010/main" val="374933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F0F813-3853-4098-BBA2-291D1786E5AB}"/>
              </a:ext>
            </a:extLst>
          </p:cNvPr>
          <p:cNvSpPr/>
          <p:nvPr/>
        </p:nvSpPr>
        <p:spPr>
          <a:xfrm>
            <a:off x="0" y="0"/>
            <a:ext cx="9138486" cy="6858000"/>
          </a:xfrm>
          <a:prstGeom prst="rect">
            <a:avLst/>
          </a:prstGeom>
          <a:solidFill>
            <a:schemeClr val="accent6">
              <a:lumMod val="40000"/>
              <a:lumOff val="6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10" name="Rectangle 9"/>
          <p:cNvSpPr/>
          <p:nvPr/>
        </p:nvSpPr>
        <p:spPr>
          <a:xfrm>
            <a:off x="0" y="2015622"/>
            <a:ext cx="9144000" cy="230212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4902867"/>
            <a:ext cx="9144000" cy="159569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59438"/>
            <a:ext cx="9144000" cy="104641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514" y="404766"/>
            <a:ext cx="9144000" cy="830997"/>
          </a:xfrm>
          <a:prstGeom prst="rect">
            <a:avLst/>
          </a:prstGeom>
        </p:spPr>
        <p:txBody>
          <a:bodyPr wrap="square">
            <a:spAutoFit/>
          </a:bodyPr>
          <a:lstStyle/>
          <a:p>
            <a:pPr algn="ctr"/>
            <a:r>
              <a:rPr lang="en-US" sz="4800" b="1" dirty="0" err="1">
                <a:solidFill>
                  <a:schemeClr val="bg1"/>
                </a:solidFill>
                <a:effectLst>
                  <a:outerShdw blurRad="38100" dist="38100" dir="2700000" algn="tl">
                    <a:srgbClr val="000000">
                      <a:alpha val="43137"/>
                    </a:srgbClr>
                  </a:outerShdw>
                </a:effectLst>
              </a:rPr>
              <a:t>Minat</a:t>
            </a:r>
            <a:r>
              <a:rPr lang="en-US" sz="4800" b="1" dirty="0">
                <a:solidFill>
                  <a:schemeClr val="bg1"/>
                </a:solidFill>
                <a:effectLst>
                  <a:outerShdw blurRad="38100" dist="38100" dir="2700000" algn="tl">
                    <a:srgbClr val="000000">
                      <a:alpha val="43137"/>
                    </a:srgbClr>
                  </a:outerShdw>
                </a:effectLst>
              </a:rPr>
              <a:t>, interest, passion</a:t>
            </a:r>
          </a:p>
        </p:txBody>
      </p:sp>
      <p:sp>
        <p:nvSpPr>
          <p:cNvPr id="3" name="Rectangle 2"/>
          <p:cNvSpPr/>
          <p:nvPr/>
        </p:nvSpPr>
        <p:spPr>
          <a:xfrm>
            <a:off x="92513" y="2105143"/>
            <a:ext cx="8958974" cy="2123658"/>
          </a:xfrm>
          <a:prstGeom prst="rect">
            <a:avLst/>
          </a:prstGeom>
        </p:spPr>
        <p:txBody>
          <a:bodyPr wrap="square">
            <a:spAutoFit/>
          </a:bodyPr>
          <a:lstStyle/>
          <a:p>
            <a:pPr algn="ctr"/>
            <a:r>
              <a:rPr lang="en-US" sz="4400" b="1" dirty="0" err="1">
                <a:solidFill>
                  <a:schemeClr val="bg1"/>
                </a:solidFill>
                <a:effectLst>
                  <a:outerShdw blurRad="38100" dist="38100" dir="2700000" algn="tl">
                    <a:srgbClr val="000000">
                      <a:alpha val="43137"/>
                    </a:srgbClr>
                  </a:outerShdw>
                </a:effectLst>
              </a:rPr>
              <a:t>Membuat</a:t>
            </a:r>
            <a:r>
              <a:rPr lang="en-US" sz="4400" b="1" dirty="0">
                <a:solidFill>
                  <a:schemeClr val="bg1"/>
                </a:solidFill>
                <a:effectLst>
                  <a:outerShdw blurRad="38100" dist="38100" dir="2700000" algn="tl">
                    <a:srgbClr val="000000">
                      <a:alpha val="43137"/>
                    </a:srgbClr>
                  </a:outerShdw>
                </a:effectLst>
              </a:rPr>
              <a:t> </a:t>
            </a:r>
            <a:r>
              <a:rPr lang="en-US" sz="4400" b="1" dirty="0" err="1">
                <a:solidFill>
                  <a:schemeClr val="bg1"/>
                </a:solidFill>
                <a:effectLst>
                  <a:outerShdw blurRad="38100" dist="38100" dir="2700000" algn="tl">
                    <a:srgbClr val="000000">
                      <a:alpha val="43137"/>
                    </a:srgbClr>
                  </a:outerShdw>
                </a:effectLst>
              </a:rPr>
              <a:t>seseorang</a:t>
            </a:r>
            <a:r>
              <a:rPr lang="en-US" sz="4400" b="1" dirty="0">
                <a:solidFill>
                  <a:schemeClr val="bg1"/>
                </a:solidFill>
                <a:effectLst>
                  <a:outerShdw blurRad="38100" dist="38100" dir="2700000" algn="tl">
                    <a:srgbClr val="000000">
                      <a:alpha val="43137"/>
                    </a:srgbClr>
                  </a:outerShdw>
                </a:effectLst>
              </a:rPr>
              <a:t> </a:t>
            </a:r>
            <a:r>
              <a:rPr lang="en-US" sz="4400" b="1" dirty="0" err="1">
                <a:solidFill>
                  <a:schemeClr val="bg1"/>
                </a:solidFill>
                <a:effectLst>
                  <a:outerShdw blurRad="38100" dist="38100" dir="2700000" algn="tl">
                    <a:srgbClr val="000000">
                      <a:alpha val="43137"/>
                    </a:srgbClr>
                  </a:outerShdw>
                </a:effectLst>
              </a:rPr>
              <a:t>lebih</a:t>
            </a:r>
            <a:r>
              <a:rPr lang="en-US" sz="4400" b="1" dirty="0">
                <a:solidFill>
                  <a:schemeClr val="bg1"/>
                </a:solidFill>
                <a:effectLst>
                  <a:outerShdw blurRad="38100" dist="38100" dir="2700000" algn="tl">
                    <a:srgbClr val="000000">
                      <a:alpha val="43137"/>
                    </a:srgbClr>
                  </a:outerShdw>
                </a:effectLst>
              </a:rPr>
              <a:t> </a:t>
            </a:r>
            <a:r>
              <a:rPr lang="en-US" sz="4400" b="1" dirty="0" err="1">
                <a:solidFill>
                  <a:schemeClr val="bg1"/>
                </a:solidFill>
                <a:effectLst>
                  <a:outerShdw blurRad="38100" dist="38100" dir="2700000" algn="tl">
                    <a:srgbClr val="000000">
                      <a:alpha val="43137"/>
                    </a:srgbClr>
                  </a:outerShdw>
                </a:effectLst>
              </a:rPr>
              <a:t>mau</a:t>
            </a:r>
            <a:r>
              <a:rPr lang="en-US" sz="4400" b="1" dirty="0">
                <a:solidFill>
                  <a:schemeClr val="bg1"/>
                </a:solidFill>
                <a:effectLst>
                  <a:outerShdw blurRad="38100" dist="38100" dir="2700000" algn="tl">
                    <a:srgbClr val="000000">
                      <a:alpha val="43137"/>
                    </a:srgbClr>
                  </a:outerShdw>
                </a:effectLst>
              </a:rPr>
              <a:t> </a:t>
            </a:r>
            <a:r>
              <a:rPr lang="en-US" sz="4400" b="1" dirty="0" err="1">
                <a:solidFill>
                  <a:schemeClr val="bg1"/>
                </a:solidFill>
                <a:effectLst>
                  <a:outerShdw blurRad="38100" dist="38100" dir="2700000" algn="tl">
                    <a:srgbClr val="000000">
                      <a:alpha val="43137"/>
                    </a:srgbClr>
                  </a:outerShdw>
                </a:effectLst>
              </a:rPr>
              <a:t>untuk</a:t>
            </a:r>
            <a:r>
              <a:rPr lang="en-US" sz="4400" b="1" dirty="0">
                <a:solidFill>
                  <a:schemeClr val="bg1"/>
                </a:solidFill>
                <a:effectLst>
                  <a:outerShdw blurRad="38100" dist="38100" dir="2700000" algn="tl">
                    <a:srgbClr val="000000">
                      <a:alpha val="43137"/>
                    </a:srgbClr>
                  </a:outerShdw>
                </a:effectLst>
              </a:rPr>
              <a:t> </a:t>
            </a:r>
            <a:r>
              <a:rPr lang="en-US" sz="4400" b="1" dirty="0" err="1">
                <a:solidFill>
                  <a:schemeClr val="bg1"/>
                </a:solidFill>
                <a:effectLst>
                  <a:outerShdw blurRad="38100" dist="38100" dir="2700000" algn="tl">
                    <a:srgbClr val="000000">
                      <a:alpha val="43137"/>
                    </a:srgbClr>
                  </a:outerShdw>
                </a:effectLst>
              </a:rPr>
              <a:t>menekuni</a:t>
            </a:r>
            <a:r>
              <a:rPr lang="en-US" sz="4400" b="1" dirty="0">
                <a:solidFill>
                  <a:schemeClr val="bg1"/>
                </a:solidFill>
                <a:effectLst>
                  <a:outerShdw blurRad="38100" dist="38100" dir="2700000" algn="tl">
                    <a:srgbClr val="000000">
                      <a:alpha val="43137"/>
                    </a:srgbClr>
                  </a:outerShdw>
                </a:effectLst>
              </a:rPr>
              <a:t> dunia yang </a:t>
            </a:r>
            <a:r>
              <a:rPr lang="en-US" sz="4400" b="1" dirty="0" err="1">
                <a:solidFill>
                  <a:schemeClr val="bg1"/>
                </a:solidFill>
                <a:effectLst>
                  <a:outerShdw blurRad="38100" dist="38100" dir="2700000" algn="tl">
                    <a:srgbClr val="000000">
                      <a:alpha val="43137"/>
                    </a:srgbClr>
                  </a:outerShdw>
                </a:effectLst>
              </a:rPr>
              <a:t>menjadi</a:t>
            </a:r>
            <a:r>
              <a:rPr lang="en-US" sz="4400" b="1" dirty="0">
                <a:solidFill>
                  <a:schemeClr val="bg1"/>
                </a:solidFill>
                <a:effectLst>
                  <a:outerShdw blurRad="38100" dist="38100" dir="2700000" algn="tl">
                    <a:srgbClr val="000000">
                      <a:alpha val="43137"/>
                    </a:srgbClr>
                  </a:outerShdw>
                </a:effectLst>
              </a:rPr>
              <a:t> </a:t>
            </a:r>
            <a:r>
              <a:rPr lang="en-US" sz="4400" b="1" dirty="0" err="1">
                <a:solidFill>
                  <a:schemeClr val="bg1"/>
                </a:solidFill>
                <a:effectLst>
                  <a:outerShdw blurRad="38100" dist="38100" dir="2700000" algn="tl">
                    <a:srgbClr val="000000">
                      <a:alpha val="43137"/>
                    </a:srgbClr>
                  </a:outerShdw>
                </a:effectLst>
              </a:rPr>
              <a:t>minat</a:t>
            </a:r>
            <a:r>
              <a:rPr lang="en-US" sz="4400" b="1" dirty="0">
                <a:solidFill>
                  <a:schemeClr val="bg1"/>
                </a:solidFill>
                <a:effectLst>
                  <a:outerShdw blurRad="38100" dist="38100" dir="2700000" algn="tl">
                    <a:srgbClr val="000000">
                      <a:alpha val="43137"/>
                    </a:srgbClr>
                  </a:outerShdw>
                </a:effectLst>
              </a:rPr>
              <a:t> dan </a:t>
            </a:r>
            <a:r>
              <a:rPr lang="en-US" sz="4400" b="1" dirty="0" err="1">
                <a:solidFill>
                  <a:schemeClr val="bg1"/>
                </a:solidFill>
                <a:effectLst>
                  <a:outerShdw blurRad="38100" dist="38100" dir="2700000" algn="tl">
                    <a:srgbClr val="000000">
                      <a:alpha val="43137"/>
                    </a:srgbClr>
                  </a:outerShdw>
                </a:effectLst>
              </a:rPr>
              <a:t>kesukaannya</a:t>
            </a:r>
            <a:r>
              <a:rPr lang="en-US" sz="4400" b="1" dirty="0">
                <a:solidFill>
                  <a:schemeClr val="bg1"/>
                </a:solidFill>
                <a:effectLst>
                  <a:outerShdw blurRad="38100" dist="38100" dir="2700000" algn="tl">
                    <a:srgbClr val="000000">
                      <a:alpha val="43137"/>
                    </a:srgbClr>
                  </a:outerShdw>
                </a:effectLst>
              </a:rPr>
              <a:t>….</a:t>
            </a:r>
            <a:endParaRPr lang="id-ID" sz="4400"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251519" y="4823551"/>
            <a:ext cx="8799967" cy="1569660"/>
          </a:xfrm>
          <a:prstGeom prst="rect">
            <a:avLst/>
          </a:prstGeom>
        </p:spPr>
        <p:txBody>
          <a:bodyPr wrap="square">
            <a:spAutoFit/>
          </a:bodyPr>
          <a:lstStyle/>
          <a:p>
            <a:pPr algn="ctr"/>
            <a:r>
              <a:rPr lang="en-US" sz="4800" b="1" dirty="0" err="1">
                <a:solidFill>
                  <a:schemeClr val="bg1"/>
                </a:solidFill>
                <a:effectLst>
                  <a:outerShdw blurRad="38100" dist="38100" dir="2700000" algn="tl">
                    <a:srgbClr val="000000">
                      <a:alpha val="43137"/>
                    </a:srgbClr>
                  </a:outerShdw>
                </a:effectLst>
              </a:rPr>
              <a:t>Potensi</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kekuatan</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dia</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berada</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dalam</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bidang</a:t>
            </a:r>
            <a:r>
              <a:rPr lang="en-US" sz="4800" b="1" dirty="0">
                <a:solidFill>
                  <a:schemeClr val="bg1"/>
                </a:solidFill>
                <a:effectLst>
                  <a:outerShdw blurRad="38100" dist="38100" dir="2700000" algn="tl">
                    <a:srgbClr val="000000">
                      <a:alpha val="43137"/>
                    </a:srgbClr>
                  </a:outerShdw>
                </a:effectLst>
              </a:rPr>
              <a:t> yang </a:t>
            </a:r>
            <a:r>
              <a:rPr lang="en-US" sz="4800" b="1" dirty="0" err="1">
                <a:solidFill>
                  <a:schemeClr val="bg1"/>
                </a:solidFill>
                <a:effectLst>
                  <a:outerShdw blurRad="38100" dist="38100" dir="2700000" algn="tl">
                    <a:srgbClr val="000000">
                      <a:alpha val="43137"/>
                    </a:srgbClr>
                  </a:outerShdw>
                </a:effectLst>
              </a:rPr>
              <a:t>dia</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sukai</a:t>
            </a:r>
            <a:endParaRPr lang="en-US" sz="6000" dirty="0"/>
          </a:p>
        </p:txBody>
      </p:sp>
      <p:sp>
        <p:nvSpPr>
          <p:cNvPr id="12" name="Down Arrow 11"/>
          <p:cNvSpPr/>
          <p:nvPr/>
        </p:nvSpPr>
        <p:spPr>
          <a:xfrm>
            <a:off x="3956104" y="1295664"/>
            <a:ext cx="1152128" cy="749578"/>
          </a:xfrm>
          <a:prstGeom prst="downArrow">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3995936" y="4326803"/>
            <a:ext cx="1152128" cy="749578"/>
          </a:xfrm>
          <a:prstGeom prst="downArrow">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260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D4BF7A-2B61-456F-9005-F101D66B8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599"/>
            <a:ext cx="9144000" cy="5867400"/>
          </a:xfrm>
          <a:prstGeom prst="rect">
            <a:avLst/>
          </a:prstGeom>
        </p:spPr>
      </p:pic>
      <p:sp>
        <p:nvSpPr>
          <p:cNvPr id="2" name="Rectangle 1"/>
          <p:cNvSpPr/>
          <p:nvPr/>
        </p:nvSpPr>
        <p:spPr>
          <a:xfrm>
            <a:off x="0" y="1"/>
            <a:ext cx="9144000" cy="18448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99175"/>
            <a:ext cx="9036496" cy="1446550"/>
          </a:xfrm>
          <a:prstGeom prst="rect">
            <a:avLst/>
          </a:prstGeom>
        </p:spPr>
        <p:txBody>
          <a:bodyPr wrap="square">
            <a:spAutoFit/>
          </a:bodyPr>
          <a:lstStyle/>
          <a:p>
            <a:pPr algn="ctr"/>
            <a:r>
              <a:rPr lang="en-US" sz="4400" b="1" noProof="1">
                <a:solidFill>
                  <a:schemeClr val="bg1"/>
                </a:solidFill>
                <a:effectLst>
                  <a:outerShdw blurRad="38100" dist="38100" dir="2700000" algn="tl">
                    <a:srgbClr val="000000">
                      <a:alpha val="43137"/>
                    </a:srgbClr>
                  </a:outerShdw>
                </a:effectLst>
              </a:rPr>
              <a:t>Indikasi Passion 3 : </a:t>
            </a:r>
          </a:p>
          <a:p>
            <a:pPr algn="ctr"/>
            <a:r>
              <a:rPr lang="en-US" sz="4400" b="1" noProof="1">
                <a:solidFill>
                  <a:schemeClr val="bg1"/>
                </a:solidFill>
                <a:effectLst>
                  <a:outerShdw blurRad="38100" dist="38100" dir="2700000" algn="tl">
                    <a:srgbClr val="000000">
                      <a:alpha val="43137"/>
                    </a:srgbClr>
                  </a:outerShdw>
                </a:effectLst>
              </a:rPr>
              <a:t>Diakui Rekan Kerja</a:t>
            </a:r>
            <a:endParaRPr lang="af-ZA" sz="3600" b="1" u="sng" noProof="1">
              <a:solidFill>
                <a:schemeClr val="bg1"/>
              </a:solidFill>
              <a:effectLst>
                <a:outerShdw blurRad="38100" dist="38100" dir="2700000" algn="tl">
                  <a:srgbClr val="000000">
                    <a:alpha val="43137"/>
                  </a:srgbClr>
                </a:outerShdw>
              </a:effectLst>
            </a:endParaRPr>
          </a:p>
        </p:txBody>
      </p:sp>
      <p:sp>
        <p:nvSpPr>
          <p:cNvPr id="6"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18</a:t>
            </a:fld>
            <a:endParaRPr lang="af-ZA" sz="1800" b="1" dirty="0">
              <a:solidFill>
                <a:srgbClr val="000066"/>
              </a:solidFill>
            </a:endParaRPr>
          </a:p>
        </p:txBody>
      </p:sp>
    </p:spTree>
    <p:extLst>
      <p:ext uri="{BB962C8B-B14F-4D97-AF65-F5344CB8AC3E}">
        <p14:creationId xmlns:p14="http://schemas.microsoft.com/office/powerpoint/2010/main" val="3599059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4" name="Rectangle 3"/>
          <p:cNvSpPr/>
          <p:nvPr/>
        </p:nvSpPr>
        <p:spPr>
          <a:xfrm>
            <a:off x="153758" y="108486"/>
            <a:ext cx="4264485" cy="6247864"/>
          </a:xfrm>
          <a:prstGeom prst="rect">
            <a:avLst/>
          </a:prstGeom>
        </p:spPr>
        <p:txBody>
          <a:bodyPr wrap="square">
            <a:spAutoFit/>
          </a:bodyPr>
          <a:lstStyle/>
          <a:p>
            <a:r>
              <a:rPr lang="en-US" sz="4000" dirty="0" err="1">
                <a:solidFill>
                  <a:schemeClr val="bg1"/>
                </a:solidFill>
              </a:rPr>
              <a:t>Seseorang</a:t>
            </a:r>
            <a:r>
              <a:rPr lang="en-US" sz="4000" dirty="0">
                <a:solidFill>
                  <a:schemeClr val="bg1"/>
                </a:solidFill>
              </a:rPr>
              <a:t> yang </a:t>
            </a:r>
            <a:r>
              <a:rPr lang="en-US" sz="4000" dirty="0" err="1">
                <a:solidFill>
                  <a:schemeClr val="bg1"/>
                </a:solidFill>
              </a:rPr>
              <a:t>diakui</a:t>
            </a:r>
            <a:r>
              <a:rPr lang="en-US" sz="4000" dirty="0">
                <a:solidFill>
                  <a:schemeClr val="bg1"/>
                </a:solidFill>
              </a:rPr>
              <a:t> oleh </a:t>
            </a:r>
            <a:r>
              <a:rPr lang="en-US" sz="4000" dirty="0" err="1">
                <a:solidFill>
                  <a:schemeClr val="bg1"/>
                </a:solidFill>
              </a:rPr>
              <a:t>rekan</a:t>
            </a:r>
            <a:r>
              <a:rPr lang="en-US" sz="4000" dirty="0">
                <a:solidFill>
                  <a:schemeClr val="bg1"/>
                </a:solidFill>
              </a:rPr>
              <a:t> </a:t>
            </a:r>
            <a:r>
              <a:rPr lang="en-US" sz="4000" dirty="0" err="1">
                <a:solidFill>
                  <a:schemeClr val="bg1"/>
                </a:solidFill>
              </a:rPr>
              <a:t>kerjanya</a:t>
            </a:r>
            <a:r>
              <a:rPr lang="en-US" sz="4000" dirty="0">
                <a:solidFill>
                  <a:schemeClr val="bg1"/>
                </a:solidFill>
              </a:rPr>
              <a:t> </a:t>
            </a:r>
            <a:r>
              <a:rPr lang="en-US" sz="4000" dirty="0" err="1">
                <a:solidFill>
                  <a:schemeClr val="bg1"/>
                </a:solidFill>
              </a:rPr>
              <a:t>unggul</a:t>
            </a:r>
            <a:r>
              <a:rPr lang="en-US" sz="4000" dirty="0">
                <a:solidFill>
                  <a:schemeClr val="bg1"/>
                </a:solidFill>
              </a:rPr>
              <a:t> </a:t>
            </a:r>
            <a:r>
              <a:rPr lang="en-US" sz="4000" dirty="0" err="1">
                <a:solidFill>
                  <a:schemeClr val="bg1"/>
                </a:solidFill>
              </a:rPr>
              <a:t>dalam</a:t>
            </a:r>
            <a:r>
              <a:rPr lang="en-US" sz="4000" dirty="0">
                <a:solidFill>
                  <a:schemeClr val="bg1"/>
                </a:solidFill>
              </a:rPr>
              <a:t> </a:t>
            </a:r>
            <a:r>
              <a:rPr lang="en-US" sz="4000" dirty="0" err="1">
                <a:solidFill>
                  <a:schemeClr val="bg1"/>
                </a:solidFill>
              </a:rPr>
              <a:t>bidang</a:t>
            </a:r>
            <a:r>
              <a:rPr lang="en-US" sz="4000" dirty="0">
                <a:solidFill>
                  <a:schemeClr val="bg1"/>
                </a:solidFill>
              </a:rPr>
              <a:t> </a:t>
            </a:r>
            <a:r>
              <a:rPr lang="en-US" sz="4000" dirty="0" err="1">
                <a:solidFill>
                  <a:schemeClr val="bg1"/>
                </a:solidFill>
              </a:rPr>
              <a:t>tertentu</a:t>
            </a:r>
            <a:r>
              <a:rPr lang="en-US" sz="4000" dirty="0">
                <a:solidFill>
                  <a:schemeClr val="bg1"/>
                </a:solidFill>
              </a:rPr>
              <a:t> </a:t>
            </a:r>
            <a:r>
              <a:rPr lang="en-US" sz="4000" dirty="0" err="1">
                <a:solidFill>
                  <a:schemeClr val="bg1"/>
                </a:solidFill>
              </a:rPr>
              <a:t>merupakan</a:t>
            </a:r>
            <a:r>
              <a:rPr lang="en-US" sz="4000" dirty="0">
                <a:solidFill>
                  <a:schemeClr val="bg1"/>
                </a:solidFill>
              </a:rPr>
              <a:t> </a:t>
            </a:r>
            <a:r>
              <a:rPr lang="en-US" sz="4000" dirty="0" err="1">
                <a:solidFill>
                  <a:schemeClr val="bg1"/>
                </a:solidFill>
              </a:rPr>
              <a:t>indikasi</a:t>
            </a:r>
            <a:r>
              <a:rPr lang="en-US" sz="4000" dirty="0">
                <a:solidFill>
                  <a:schemeClr val="bg1"/>
                </a:solidFill>
              </a:rPr>
              <a:t> </a:t>
            </a:r>
            <a:r>
              <a:rPr lang="en-US" sz="4000" dirty="0" err="1">
                <a:solidFill>
                  <a:schemeClr val="bg1"/>
                </a:solidFill>
              </a:rPr>
              <a:t>bahwa</a:t>
            </a:r>
            <a:r>
              <a:rPr lang="en-US" sz="4000" dirty="0">
                <a:solidFill>
                  <a:schemeClr val="bg1"/>
                </a:solidFill>
              </a:rPr>
              <a:t> </a:t>
            </a:r>
            <a:r>
              <a:rPr lang="en-US" sz="4000" dirty="0" err="1">
                <a:solidFill>
                  <a:schemeClr val="bg1"/>
                </a:solidFill>
              </a:rPr>
              <a:t>dia</a:t>
            </a:r>
            <a:r>
              <a:rPr lang="en-US" sz="4000" dirty="0">
                <a:solidFill>
                  <a:schemeClr val="bg1"/>
                </a:solidFill>
              </a:rPr>
              <a:t> </a:t>
            </a:r>
            <a:r>
              <a:rPr lang="en-US" sz="4000" dirty="0" err="1">
                <a:solidFill>
                  <a:schemeClr val="bg1"/>
                </a:solidFill>
              </a:rPr>
              <a:t>memang</a:t>
            </a:r>
            <a:r>
              <a:rPr lang="en-US" sz="4000" dirty="0">
                <a:solidFill>
                  <a:schemeClr val="bg1"/>
                </a:solidFill>
              </a:rPr>
              <a:t> punya passion </a:t>
            </a:r>
            <a:r>
              <a:rPr lang="en-US" sz="4000" dirty="0" err="1">
                <a:solidFill>
                  <a:schemeClr val="bg1"/>
                </a:solidFill>
              </a:rPr>
              <a:t>dalam</a:t>
            </a:r>
            <a:r>
              <a:rPr lang="en-US" sz="4000" dirty="0">
                <a:solidFill>
                  <a:schemeClr val="bg1"/>
                </a:solidFill>
              </a:rPr>
              <a:t> </a:t>
            </a:r>
            <a:r>
              <a:rPr lang="en-US" sz="4000" dirty="0" err="1">
                <a:solidFill>
                  <a:schemeClr val="bg1"/>
                </a:solidFill>
              </a:rPr>
              <a:t>bidang</a:t>
            </a:r>
            <a:r>
              <a:rPr lang="en-US" sz="4000" dirty="0">
                <a:solidFill>
                  <a:schemeClr val="bg1"/>
                </a:solidFill>
              </a:rPr>
              <a:t> </a:t>
            </a:r>
            <a:r>
              <a:rPr lang="en-US" sz="4000" dirty="0" err="1">
                <a:solidFill>
                  <a:schemeClr val="bg1"/>
                </a:solidFill>
              </a:rPr>
              <a:t>tersebut</a:t>
            </a:r>
            <a:r>
              <a:rPr lang="en-US" sz="4000" dirty="0">
                <a:solidFill>
                  <a:schemeClr val="bg1"/>
                </a:solidFill>
              </a:rPr>
              <a:t>. </a:t>
            </a:r>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19</a:t>
            </a:fld>
            <a:endParaRPr lang="af-ZA" sz="1800" b="1" dirty="0">
              <a:solidFill>
                <a:srgbClr val="000066"/>
              </a:solidFill>
            </a:endParaRPr>
          </a:p>
        </p:txBody>
      </p:sp>
      <p:pic>
        <p:nvPicPr>
          <p:cNvPr id="3" name="Picture 2">
            <a:extLst>
              <a:ext uri="{FF2B5EF4-FFF2-40B4-BE49-F238E27FC236}">
                <a16:creationId xmlns:a16="http://schemas.microsoft.com/office/drawing/2014/main" id="{0DAE3064-504E-4054-859C-FAE74FAEB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482"/>
            <a:ext cx="4593779" cy="68839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5462" y="908720"/>
            <a:ext cx="8001056" cy="707886"/>
          </a:xfrm>
          <a:prstGeom prst="rect">
            <a:avLst/>
          </a:prstGeom>
        </p:spPr>
        <p:txBody>
          <a:bodyPr wrap="square">
            <a:spAutoFit/>
          </a:bodyPr>
          <a:lstStyle/>
          <a:p>
            <a:r>
              <a:rPr lang="id-ID" sz="4000">
                <a:solidFill>
                  <a:schemeClr val="bg1"/>
                </a:solidFill>
                <a:latin typeface="Calibri" panose="020F0502020204030204" pitchFamily="34" charset="0"/>
              </a:rPr>
              <a:t> </a:t>
            </a:r>
            <a:endParaRPr lang="en-US" sz="4000">
              <a:solidFill>
                <a:schemeClr val="bg1"/>
              </a:solidFill>
              <a:latin typeface="Calibri" panose="020F0502020204030204" pitchFamily="34" charset="0"/>
            </a:endParaRPr>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2</a:t>
            </a:fld>
            <a:endParaRPr lang="af-ZA" sz="1800" b="1" dirty="0">
              <a:solidFill>
                <a:srgbClr val="000066"/>
              </a:solidFill>
            </a:endParaRPr>
          </a:p>
        </p:txBody>
      </p:sp>
      <p:sp>
        <p:nvSpPr>
          <p:cNvPr id="5" name="Rectangle 4"/>
          <p:cNvSpPr/>
          <p:nvPr/>
        </p:nvSpPr>
        <p:spPr>
          <a:xfrm>
            <a:off x="0" y="5135873"/>
            <a:ext cx="9144000" cy="1754326"/>
          </a:xfrm>
          <a:prstGeom prst="rect">
            <a:avLst/>
          </a:prstGeom>
          <a:solidFill>
            <a:srgbClr val="FF0000"/>
          </a:solidFill>
          <a:ln>
            <a:solidFill>
              <a:srgbClr val="FF0000"/>
            </a:solidFill>
          </a:ln>
        </p:spPr>
        <p:txBody>
          <a:bodyPr wrap="square">
            <a:spAutoFit/>
          </a:bodyPr>
          <a:lstStyle/>
          <a:p>
            <a:pPr algn="ctr"/>
            <a:r>
              <a:rPr lang="af-ZA" sz="5400" b="1" noProof="1">
                <a:solidFill>
                  <a:schemeClr val="bg1"/>
                </a:solidFill>
              </a:rPr>
              <a:t>Kenapa menerapkan</a:t>
            </a:r>
          </a:p>
          <a:p>
            <a:pPr algn="ctr"/>
            <a:r>
              <a:rPr lang="af-ZA" sz="5400" b="1" noProof="1">
                <a:solidFill>
                  <a:schemeClr val="bg1"/>
                </a:solidFill>
              </a:rPr>
              <a:t>Passion for Money?</a:t>
            </a:r>
          </a:p>
        </p:txBody>
      </p:sp>
      <p:pic>
        <p:nvPicPr>
          <p:cNvPr id="3" name="Picture 2">
            <a:extLst>
              <a:ext uri="{FF2B5EF4-FFF2-40B4-BE49-F238E27FC236}">
                <a16:creationId xmlns:a16="http://schemas.microsoft.com/office/drawing/2014/main" id="{B123DC86-1C4C-406C-A7D2-5F3C3489D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9"/>
            <a:ext cx="9144000" cy="5143500"/>
          </a:xfrm>
          <a:prstGeom prst="rect">
            <a:avLst/>
          </a:prstGeom>
        </p:spPr>
      </p:pic>
    </p:spTree>
    <p:extLst>
      <p:ext uri="{BB962C8B-B14F-4D97-AF65-F5344CB8AC3E}">
        <p14:creationId xmlns:p14="http://schemas.microsoft.com/office/powerpoint/2010/main" val="1547313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F98ECA-DC9A-406B-A3D3-2633FCD1767F}"/>
              </a:ext>
            </a:extLst>
          </p:cNvPr>
          <p:cNvSpPr/>
          <p:nvPr/>
        </p:nvSpPr>
        <p:spPr>
          <a:xfrm>
            <a:off x="1250" y="4660626"/>
            <a:ext cx="9144000" cy="21973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4" name="Rectangle 3"/>
          <p:cNvSpPr/>
          <p:nvPr/>
        </p:nvSpPr>
        <p:spPr>
          <a:xfrm>
            <a:off x="456712" y="5569347"/>
            <a:ext cx="8001056" cy="707886"/>
          </a:xfrm>
          <a:prstGeom prst="rect">
            <a:avLst/>
          </a:prstGeom>
        </p:spPr>
        <p:txBody>
          <a:bodyPr wrap="square">
            <a:spAutoFit/>
          </a:bodyPr>
          <a:lstStyle/>
          <a:p>
            <a:r>
              <a:rPr lang="id-ID" sz="4000">
                <a:solidFill>
                  <a:schemeClr val="bg1"/>
                </a:solidFill>
                <a:latin typeface="Calibri" panose="020F0502020204030204" pitchFamily="34" charset="0"/>
              </a:rPr>
              <a:t> </a:t>
            </a:r>
            <a:endParaRPr lang="en-US" sz="4000">
              <a:solidFill>
                <a:schemeClr val="bg1"/>
              </a:solidFill>
              <a:latin typeface="Calibri" panose="020F0502020204030204" pitchFamily="34" charset="0"/>
            </a:endParaRPr>
          </a:p>
        </p:txBody>
      </p:sp>
      <p:sp>
        <p:nvSpPr>
          <p:cNvPr id="5" name="Rectangle 4"/>
          <p:cNvSpPr/>
          <p:nvPr/>
        </p:nvSpPr>
        <p:spPr>
          <a:xfrm>
            <a:off x="-114760" y="4869160"/>
            <a:ext cx="9144000" cy="1631216"/>
          </a:xfrm>
          <a:prstGeom prst="rect">
            <a:avLst/>
          </a:prstGeom>
          <a:noFill/>
          <a:ln>
            <a:noFill/>
          </a:ln>
        </p:spPr>
        <p:txBody>
          <a:bodyPr wrap="square">
            <a:spAutoFit/>
          </a:bodyPr>
          <a:lstStyle/>
          <a:p>
            <a:pPr algn="ctr">
              <a:lnSpc>
                <a:spcPts val="6000"/>
              </a:lnSpc>
            </a:pPr>
            <a:r>
              <a:rPr lang="af-ZA" sz="5400" b="1" noProof="1">
                <a:solidFill>
                  <a:schemeClr val="bg1"/>
                </a:solidFill>
              </a:rPr>
              <a:t>Step 2 : How to Monetize </a:t>
            </a:r>
          </a:p>
          <a:p>
            <a:pPr algn="ctr">
              <a:lnSpc>
                <a:spcPts val="6000"/>
              </a:lnSpc>
            </a:pPr>
            <a:r>
              <a:rPr lang="af-ZA" sz="5400" b="1" noProof="1">
                <a:solidFill>
                  <a:schemeClr val="bg1"/>
                </a:solidFill>
              </a:rPr>
              <a:t>Your Passion</a:t>
            </a:r>
          </a:p>
        </p:txBody>
      </p:sp>
      <p:pic>
        <p:nvPicPr>
          <p:cNvPr id="7" name="Picture 6">
            <a:extLst>
              <a:ext uri="{FF2B5EF4-FFF2-40B4-BE49-F238E27FC236}">
                <a16:creationId xmlns:a16="http://schemas.microsoft.com/office/drawing/2014/main" id="{B589B524-D7F8-426E-A357-42EA6F322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118"/>
            <a:ext cx="9142474" cy="4571237"/>
          </a:xfrm>
          <a:prstGeom prst="rect">
            <a:avLst/>
          </a:prstGeom>
        </p:spPr>
      </p:pic>
    </p:spTree>
    <p:extLst>
      <p:ext uri="{BB962C8B-B14F-4D97-AF65-F5344CB8AC3E}">
        <p14:creationId xmlns:p14="http://schemas.microsoft.com/office/powerpoint/2010/main" val="1943033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47F0B6-279B-4651-9C0F-86B766EA726A}"/>
              </a:ext>
            </a:extLst>
          </p:cNvPr>
          <p:cNvSpPr/>
          <p:nvPr/>
        </p:nvSpPr>
        <p:spPr>
          <a:xfrm>
            <a:off x="-1" y="0"/>
            <a:ext cx="3820557" cy="685800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6" name="TextBox 5">
            <a:extLst>
              <a:ext uri="{FF2B5EF4-FFF2-40B4-BE49-F238E27FC236}">
                <a16:creationId xmlns:a16="http://schemas.microsoft.com/office/drawing/2014/main" id="{15C09A3E-E083-4ADD-8005-EB8683B0470F}"/>
              </a:ext>
            </a:extLst>
          </p:cNvPr>
          <p:cNvSpPr txBox="1"/>
          <p:nvPr/>
        </p:nvSpPr>
        <p:spPr>
          <a:xfrm>
            <a:off x="56324" y="404664"/>
            <a:ext cx="3707905" cy="4247317"/>
          </a:xfrm>
          <a:prstGeom prst="rect">
            <a:avLst/>
          </a:prstGeom>
          <a:noFill/>
          <a:ln>
            <a:noFill/>
          </a:ln>
        </p:spPr>
        <p:txBody>
          <a:bodyPr wrap="square" rtlCol="0">
            <a:spAutoFit/>
          </a:bodyPr>
          <a:lstStyle/>
          <a:p>
            <a:pPr algn="ctr"/>
            <a:r>
              <a:rPr lang="af-ZA" sz="5400" b="1" noProof="1">
                <a:solidFill>
                  <a:schemeClr val="bg1"/>
                </a:solidFill>
                <a:effectLst>
                  <a:outerShdw blurRad="38100" dist="38100" dir="2700000" algn="tl">
                    <a:srgbClr val="000000">
                      <a:alpha val="43137"/>
                    </a:srgbClr>
                  </a:outerShdw>
                </a:effectLst>
              </a:rPr>
              <a:t>Wujudkan passion sebagai pekerja profesional </a:t>
            </a:r>
            <a:endParaRPr lang="af-ZA" sz="3200" b="1" noProof="1">
              <a:solidFill>
                <a:schemeClr val="bg1"/>
              </a:solidFill>
            </a:endParaRPr>
          </a:p>
        </p:txBody>
      </p:sp>
      <p:pic>
        <p:nvPicPr>
          <p:cNvPr id="3" name="Picture 2">
            <a:extLst>
              <a:ext uri="{FF2B5EF4-FFF2-40B4-BE49-F238E27FC236}">
                <a16:creationId xmlns:a16="http://schemas.microsoft.com/office/drawing/2014/main" id="{C4961FED-ED48-4CED-A804-468085428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881" y="0"/>
            <a:ext cx="5267119" cy="6816530"/>
          </a:xfrm>
          <a:prstGeom prst="rect">
            <a:avLst/>
          </a:prstGeom>
        </p:spPr>
      </p:pic>
    </p:spTree>
    <p:extLst>
      <p:ext uri="{BB962C8B-B14F-4D97-AF65-F5344CB8AC3E}">
        <p14:creationId xmlns:p14="http://schemas.microsoft.com/office/powerpoint/2010/main" val="1904570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47F0B6-279B-4651-9C0F-86B766EA726A}"/>
              </a:ext>
            </a:extLst>
          </p:cNvPr>
          <p:cNvSpPr/>
          <p:nvPr/>
        </p:nvSpPr>
        <p:spPr>
          <a:xfrm>
            <a:off x="-1" y="0"/>
            <a:ext cx="4355977" cy="6858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6" name="TextBox 5">
            <a:extLst>
              <a:ext uri="{FF2B5EF4-FFF2-40B4-BE49-F238E27FC236}">
                <a16:creationId xmlns:a16="http://schemas.microsoft.com/office/drawing/2014/main" id="{15C09A3E-E083-4ADD-8005-EB8683B0470F}"/>
              </a:ext>
            </a:extLst>
          </p:cNvPr>
          <p:cNvSpPr txBox="1"/>
          <p:nvPr/>
        </p:nvSpPr>
        <p:spPr>
          <a:xfrm>
            <a:off x="172177" y="260648"/>
            <a:ext cx="4011620" cy="4524315"/>
          </a:xfrm>
          <a:prstGeom prst="rect">
            <a:avLst/>
          </a:prstGeom>
          <a:noFill/>
          <a:ln>
            <a:noFill/>
          </a:ln>
        </p:spPr>
        <p:txBody>
          <a:bodyPr wrap="square" rtlCol="0">
            <a:spAutoFit/>
          </a:bodyPr>
          <a:lstStyle/>
          <a:p>
            <a:pPr algn="ctr"/>
            <a:r>
              <a:rPr lang="af-ZA" sz="4800" b="1" noProof="1">
                <a:solidFill>
                  <a:schemeClr val="bg1"/>
                </a:solidFill>
                <a:effectLst>
                  <a:outerShdw blurRad="38100" dist="38100" dir="2700000" algn="tl">
                    <a:srgbClr val="000000">
                      <a:alpha val="43137"/>
                    </a:srgbClr>
                  </a:outerShdw>
                </a:effectLst>
              </a:rPr>
              <a:t>Wujudkan passion sebagai independent workers (freelancers)</a:t>
            </a:r>
            <a:endParaRPr lang="af-ZA" sz="2800" b="1" noProof="1">
              <a:solidFill>
                <a:schemeClr val="bg1"/>
              </a:solidFill>
            </a:endParaRPr>
          </a:p>
        </p:txBody>
      </p:sp>
      <p:pic>
        <p:nvPicPr>
          <p:cNvPr id="4" name="Picture 3">
            <a:extLst>
              <a:ext uri="{FF2B5EF4-FFF2-40B4-BE49-F238E27FC236}">
                <a16:creationId xmlns:a16="http://schemas.microsoft.com/office/drawing/2014/main" id="{A8FCC58C-D234-4426-8335-10DB31C4D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4178" y="0"/>
            <a:ext cx="4572000" cy="6858000"/>
          </a:xfrm>
          <a:prstGeom prst="rect">
            <a:avLst/>
          </a:prstGeom>
        </p:spPr>
      </p:pic>
    </p:spTree>
    <p:extLst>
      <p:ext uri="{BB962C8B-B14F-4D97-AF65-F5344CB8AC3E}">
        <p14:creationId xmlns:p14="http://schemas.microsoft.com/office/powerpoint/2010/main" val="1969092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47F0B6-279B-4651-9C0F-86B766EA726A}"/>
              </a:ext>
            </a:extLst>
          </p:cNvPr>
          <p:cNvSpPr/>
          <p:nvPr/>
        </p:nvSpPr>
        <p:spPr>
          <a:xfrm>
            <a:off x="-1" y="0"/>
            <a:ext cx="4427985" cy="6858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6" name="TextBox 5">
            <a:extLst>
              <a:ext uri="{FF2B5EF4-FFF2-40B4-BE49-F238E27FC236}">
                <a16:creationId xmlns:a16="http://schemas.microsoft.com/office/drawing/2014/main" id="{15C09A3E-E083-4ADD-8005-EB8683B0470F}"/>
              </a:ext>
            </a:extLst>
          </p:cNvPr>
          <p:cNvSpPr txBox="1"/>
          <p:nvPr/>
        </p:nvSpPr>
        <p:spPr>
          <a:xfrm>
            <a:off x="172177" y="260648"/>
            <a:ext cx="4011620" cy="6247864"/>
          </a:xfrm>
          <a:prstGeom prst="rect">
            <a:avLst/>
          </a:prstGeom>
          <a:noFill/>
          <a:ln>
            <a:noFill/>
          </a:ln>
        </p:spPr>
        <p:txBody>
          <a:bodyPr wrap="square" rtlCol="0">
            <a:spAutoFit/>
          </a:bodyPr>
          <a:lstStyle/>
          <a:p>
            <a:pPr marL="571500" indent="-571500">
              <a:buFont typeface="Arial" panose="020B0604020202020204" pitchFamily="34" charset="0"/>
              <a:buChar char="•"/>
            </a:pPr>
            <a:r>
              <a:rPr lang="af-ZA" sz="4000" noProof="1">
                <a:solidFill>
                  <a:schemeClr val="bg1"/>
                </a:solidFill>
                <a:effectLst>
                  <a:outerShdw blurRad="38100" dist="38100" dir="2700000" algn="tl">
                    <a:srgbClr val="000000">
                      <a:alpha val="43137"/>
                    </a:srgbClr>
                  </a:outerShdw>
                </a:effectLst>
              </a:rPr>
              <a:t>Fotografer pernikahan</a:t>
            </a:r>
          </a:p>
          <a:p>
            <a:pPr marL="571500" indent="-571500">
              <a:buFont typeface="Arial" panose="020B0604020202020204" pitchFamily="34" charset="0"/>
              <a:buChar char="•"/>
            </a:pPr>
            <a:r>
              <a:rPr lang="af-ZA" sz="4000" noProof="1">
                <a:solidFill>
                  <a:schemeClr val="bg1"/>
                </a:solidFill>
                <a:effectLst>
                  <a:outerShdw blurRad="38100" dist="38100" dir="2700000" algn="tl">
                    <a:srgbClr val="000000">
                      <a:alpha val="43137"/>
                    </a:srgbClr>
                  </a:outerShdw>
                </a:effectLst>
              </a:rPr>
              <a:t>Wedding planer</a:t>
            </a:r>
          </a:p>
          <a:p>
            <a:pPr marL="571500" indent="-571500">
              <a:buFont typeface="Arial" panose="020B0604020202020204" pitchFamily="34" charset="0"/>
              <a:buChar char="•"/>
            </a:pPr>
            <a:r>
              <a:rPr lang="af-ZA" sz="4000" noProof="1">
                <a:solidFill>
                  <a:schemeClr val="bg1"/>
                </a:solidFill>
                <a:effectLst>
                  <a:outerShdw blurRad="38100" dist="38100" dir="2700000" algn="tl">
                    <a:srgbClr val="000000">
                      <a:alpha val="43137"/>
                    </a:srgbClr>
                  </a:outerShdw>
                </a:effectLst>
              </a:rPr>
              <a:t>Book author</a:t>
            </a:r>
          </a:p>
          <a:p>
            <a:pPr marL="571500" indent="-571500">
              <a:buFont typeface="Arial" panose="020B0604020202020204" pitchFamily="34" charset="0"/>
              <a:buChar char="•"/>
            </a:pPr>
            <a:r>
              <a:rPr lang="af-ZA" sz="4000" noProof="1">
                <a:solidFill>
                  <a:schemeClr val="bg1"/>
                </a:solidFill>
                <a:effectLst>
                  <a:outerShdw blurRad="38100" dist="38100" dir="2700000" algn="tl">
                    <a:srgbClr val="000000">
                      <a:alpha val="43137"/>
                    </a:srgbClr>
                  </a:outerShdw>
                </a:effectLst>
              </a:rPr>
              <a:t>Web programmer</a:t>
            </a:r>
          </a:p>
          <a:p>
            <a:pPr marL="571500" indent="-571500">
              <a:buFont typeface="Arial" panose="020B0604020202020204" pitchFamily="34" charset="0"/>
              <a:buChar char="•"/>
            </a:pPr>
            <a:r>
              <a:rPr lang="af-ZA" sz="4000" noProof="1">
                <a:solidFill>
                  <a:schemeClr val="bg1"/>
                </a:solidFill>
                <a:effectLst>
                  <a:outerShdw blurRad="38100" dist="38100" dir="2700000" algn="tl">
                    <a:srgbClr val="000000">
                      <a:alpha val="43137"/>
                    </a:srgbClr>
                  </a:outerShdw>
                </a:effectLst>
              </a:rPr>
              <a:t>Public speaker</a:t>
            </a:r>
          </a:p>
          <a:p>
            <a:pPr marL="571500" indent="-571500">
              <a:buFont typeface="Arial" panose="020B0604020202020204" pitchFamily="34" charset="0"/>
              <a:buChar char="•"/>
            </a:pPr>
            <a:r>
              <a:rPr lang="af-ZA" sz="4000" noProof="1">
                <a:solidFill>
                  <a:schemeClr val="bg1"/>
                </a:solidFill>
                <a:effectLst>
                  <a:outerShdw blurRad="38100" dist="38100" dir="2700000" algn="tl">
                    <a:srgbClr val="000000">
                      <a:alpha val="43137"/>
                    </a:srgbClr>
                  </a:outerShdw>
                </a:effectLst>
              </a:rPr>
              <a:t>App developer</a:t>
            </a:r>
          </a:p>
          <a:p>
            <a:pPr marL="571500" indent="-571500">
              <a:buFont typeface="Arial" panose="020B0604020202020204" pitchFamily="34" charset="0"/>
              <a:buChar char="•"/>
            </a:pPr>
            <a:r>
              <a:rPr lang="af-ZA" sz="4000" noProof="1">
                <a:solidFill>
                  <a:schemeClr val="bg1"/>
                </a:solidFill>
                <a:effectLst>
                  <a:outerShdw blurRad="38100" dist="38100" dir="2700000" algn="tl">
                    <a:srgbClr val="000000">
                      <a:alpha val="43137"/>
                    </a:srgbClr>
                  </a:outerShdw>
                </a:effectLst>
              </a:rPr>
              <a:t>Influencer</a:t>
            </a:r>
            <a:endParaRPr lang="af-ZA" sz="2000" noProof="1">
              <a:solidFill>
                <a:schemeClr val="bg1"/>
              </a:solidFill>
            </a:endParaRPr>
          </a:p>
        </p:txBody>
      </p:sp>
      <p:pic>
        <p:nvPicPr>
          <p:cNvPr id="3" name="Picture 2">
            <a:extLst>
              <a:ext uri="{FF2B5EF4-FFF2-40B4-BE49-F238E27FC236}">
                <a16:creationId xmlns:a16="http://schemas.microsoft.com/office/drawing/2014/main" id="{3260A455-8425-467B-8BF1-DB9EFBDDC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52"/>
            <a:ext cx="4572000" cy="6858000"/>
          </a:xfrm>
          <a:prstGeom prst="rect">
            <a:avLst/>
          </a:prstGeom>
        </p:spPr>
      </p:pic>
    </p:spTree>
    <p:extLst>
      <p:ext uri="{BB962C8B-B14F-4D97-AF65-F5344CB8AC3E}">
        <p14:creationId xmlns:p14="http://schemas.microsoft.com/office/powerpoint/2010/main" val="244549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47F0B6-279B-4651-9C0F-86B766EA726A}"/>
              </a:ext>
            </a:extLst>
          </p:cNvPr>
          <p:cNvSpPr/>
          <p:nvPr/>
        </p:nvSpPr>
        <p:spPr>
          <a:xfrm>
            <a:off x="-1" y="0"/>
            <a:ext cx="4537178" cy="6858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6" name="TextBox 5">
            <a:extLst>
              <a:ext uri="{FF2B5EF4-FFF2-40B4-BE49-F238E27FC236}">
                <a16:creationId xmlns:a16="http://schemas.microsoft.com/office/drawing/2014/main" id="{15C09A3E-E083-4ADD-8005-EB8683B0470F}"/>
              </a:ext>
            </a:extLst>
          </p:cNvPr>
          <p:cNvSpPr txBox="1"/>
          <p:nvPr/>
        </p:nvSpPr>
        <p:spPr>
          <a:xfrm>
            <a:off x="107504" y="188640"/>
            <a:ext cx="3960440" cy="5509200"/>
          </a:xfrm>
          <a:prstGeom prst="rect">
            <a:avLst/>
          </a:prstGeom>
          <a:noFill/>
          <a:ln>
            <a:noFill/>
          </a:ln>
        </p:spPr>
        <p:txBody>
          <a:bodyPr wrap="square" rtlCol="0">
            <a:spAutoFit/>
          </a:bodyPr>
          <a:lstStyle/>
          <a:p>
            <a:r>
              <a:rPr lang="af-ZA" sz="4400" noProof="1">
                <a:solidFill>
                  <a:schemeClr val="bg1"/>
                </a:solidFill>
                <a:effectLst>
                  <a:outerShdw blurRad="38100" dist="38100" dir="2700000" algn="tl">
                    <a:srgbClr val="000000">
                      <a:alpha val="43137"/>
                    </a:srgbClr>
                  </a:outerShdw>
                </a:effectLst>
              </a:rPr>
              <a:t>Wujudkan passion dengan merintis bisnis (misal bisnis traveling, bisnis kuliner, bisnis jualan sepatu, bisnis gaming)</a:t>
            </a:r>
            <a:endParaRPr lang="af-ZA" sz="2400" noProof="1">
              <a:solidFill>
                <a:schemeClr val="bg1"/>
              </a:solidFill>
            </a:endParaRPr>
          </a:p>
        </p:txBody>
      </p:sp>
      <p:pic>
        <p:nvPicPr>
          <p:cNvPr id="4" name="Picture 3">
            <a:extLst>
              <a:ext uri="{FF2B5EF4-FFF2-40B4-BE49-F238E27FC236}">
                <a16:creationId xmlns:a16="http://schemas.microsoft.com/office/drawing/2014/main" id="{14E12842-3350-4552-889C-F6081EC99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055" y="0"/>
            <a:ext cx="4572000" cy="6858000"/>
          </a:xfrm>
          <a:prstGeom prst="rect">
            <a:avLst/>
          </a:prstGeom>
        </p:spPr>
      </p:pic>
    </p:spTree>
    <p:extLst>
      <p:ext uri="{BB962C8B-B14F-4D97-AF65-F5344CB8AC3E}">
        <p14:creationId xmlns:p14="http://schemas.microsoft.com/office/powerpoint/2010/main" val="2748387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581640"/>
            <a:ext cx="9144000" cy="369472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5" name="Rectangle 4"/>
          <p:cNvSpPr/>
          <p:nvPr/>
        </p:nvSpPr>
        <p:spPr>
          <a:xfrm>
            <a:off x="323528" y="1916832"/>
            <a:ext cx="8318158" cy="3046988"/>
          </a:xfrm>
          <a:prstGeom prst="rect">
            <a:avLst/>
          </a:prstGeom>
        </p:spPr>
        <p:txBody>
          <a:bodyPr wrap="square">
            <a:spAutoFit/>
          </a:bodyPr>
          <a:lstStyle/>
          <a:p>
            <a:pPr algn="ctr">
              <a:spcBef>
                <a:spcPts val="1800"/>
              </a:spcBef>
              <a:spcAft>
                <a:spcPts val="1800"/>
              </a:spcAft>
            </a:pPr>
            <a:r>
              <a:rPr lang="en-US" sz="4800" b="1" noProof="1">
                <a:solidFill>
                  <a:srgbClr val="002060"/>
                </a:solidFill>
              </a:rPr>
              <a:t>Rumuskan bagaimana Anda akan menguangkan passion dan minat Anda pada sebuah skills tertentu yang spesifik….</a:t>
            </a:r>
          </a:p>
        </p:txBody>
      </p:sp>
      <p:sp>
        <p:nvSpPr>
          <p:cNvPr id="2" name="Rectangle 1">
            <a:extLst>
              <a:ext uri="{FF2B5EF4-FFF2-40B4-BE49-F238E27FC236}">
                <a16:creationId xmlns:a16="http://schemas.microsoft.com/office/drawing/2014/main" id="{800C8F4F-BB11-4E5A-9AF9-84A83B16FA25}"/>
              </a:ext>
            </a:extLst>
          </p:cNvPr>
          <p:cNvSpPr/>
          <p:nvPr/>
        </p:nvSpPr>
        <p:spPr>
          <a:xfrm>
            <a:off x="0" y="0"/>
            <a:ext cx="9144000" cy="141277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6" name="Rectangle 5">
            <a:extLst>
              <a:ext uri="{FF2B5EF4-FFF2-40B4-BE49-F238E27FC236}">
                <a16:creationId xmlns:a16="http://schemas.microsoft.com/office/drawing/2014/main" id="{E273A8DC-1994-42E2-8D23-FBB95A865434}"/>
              </a:ext>
            </a:extLst>
          </p:cNvPr>
          <p:cNvSpPr/>
          <p:nvPr/>
        </p:nvSpPr>
        <p:spPr>
          <a:xfrm>
            <a:off x="0" y="5445224"/>
            <a:ext cx="9144000" cy="141277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3" name="TextBox 2">
            <a:extLst>
              <a:ext uri="{FF2B5EF4-FFF2-40B4-BE49-F238E27FC236}">
                <a16:creationId xmlns:a16="http://schemas.microsoft.com/office/drawing/2014/main" id="{A500AD54-DA5D-4035-8F1C-BA3AE0248347}"/>
              </a:ext>
            </a:extLst>
          </p:cNvPr>
          <p:cNvSpPr txBox="1"/>
          <p:nvPr/>
        </p:nvSpPr>
        <p:spPr>
          <a:xfrm>
            <a:off x="323528" y="189301"/>
            <a:ext cx="5155579" cy="1015663"/>
          </a:xfrm>
          <a:prstGeom prst="rect">
            <a:avLst/>
          </a:prstGeom>
          <a:noFill/>
        </p:spPr>
        <p:txBody>
          <a:bodyPr wrap="none" rtlCol="0">
            <a:spAutoFit/>
          </a:bodyPr>
          <a:lstStyle/>
          <a:p>
            <a:r>
              <a:rPr lang="en-US" sz="6000" b="1" dirty="0">
                <a:solidFill>
                  <a:schemeClr val="bg1"/>
                </a:solidFill>
              </a:rPr>
              <a:t>Action Plan #1 :</a:t>
            </a:r>
            <a:endParaRPr lang="sq-AL" sz="6000" b="1" dirty="0">
              <a:solidFill>
                <a:schemeClr val="bg1"/>
              </a:solidFill>
            </a:endParaRPr>
          </a:p>
        </p:txBody>
      </p:sp>
    </p:spTree>
    <p:extLst>
      <p:ext uri="{BB962C8B-B14F-4D97-AF65-F5344CB8AC3E}">
        <p14:creationId xmlns:p14="http://schemas.microsoft.com/office/powerpoint/2010/main" val="3435619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93CB7F-D0C0-4DBB-AB11-B06AC220B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18" y="762000"/>
            <a:ext cx="9182218" cy="6096000"/>
          </a:xfrm>
          <a:prstGeom prst="rect">
            <a:avLst/>
          </a:prstGeom>
        </p:spPr>
      </p:pic>
      <p:sp>
        <p:nvSpPr>
          <p:cNvPr id="2" name="Rectangle 1">
            <a:extLst>
              <a:ext uri="{FF2B5EF4-FFF2-40B4-BE49-F238E27FC236}">
                <a16:creationId xmlns:a16="http://schemas.microsoft.com/office/drawing/2014/main" id="{75F98ECA-DC9A-406B-A3D3-2633FCD1767F}"/>
              </a:ext>
            </a:extLst>
          </p:cNvPr>
          <p:cNvSpPr/>
          <p:nvPr/>
        </p:nvSpPr>
        <p:spPr>
          <a:xfrm>
            <a:off x="-9618" y="24063"/>
            <a:ext cx="9144000" cy="196477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4" name="Rectangle 3"/>
          <p:cNvSpPr/>
          <p:nvPr/>
        </p:nvSpPr>
        <p:spPr>
          <a:xfrm>
            <a:off x="445844" y="932784"/>
            <a:ext cx="8001056" cy="707886"/>
          </a:xfrm>
          <a:prstGeom prst="rect">
            <a:avLst/>
          </a:prstGeom>
        </p:spPr>
        <p:txBody>
          <a:bodyPr wrap="square">
            <a:spAutoFit/>
          </a:bodyPr>
          <a:lstStyle/>
          <a:p>
            <a:r>
              <a:rPr lang="id-ID" sz="4000">
                <a:solidFill>
                  <a:schemeClr val="bg1"/>
                </a:solidFill>
                <a:latin typeface="Calibri" panose="020F0502020204030204" pitchFamily="34" charset="0"/>
              </a:rPr>
              <a:t> </a:t>
            </a:r>
            <a:endParaRPr lang="en-US" sz="4000">
              <a:solidFill>
                <a:schemeClr val="bg1"/>
              </a:solidFill>
              <a:latin typeface="Calibri" panose="020F0502020204030204" pitchFamily="34" charset="0"/>
            </a:endParaRPr>
          </a:p>
        </p:txBody>
      </p:sp>
      <p:sp>
        <p:nvSpPr>
          <p:cNvPr id="5" name="Rectangle 4"/>
          <p:cNvSpPr/>
          <p:nvPr/>
        </p:nvSpPr>
        <p:spPr>
          <a:xfrm>
            <a:off x="-125628" y="117176"/>
            <a:ext cx="9144000" cy="1631216"/>
          </a:xfrm>
          <a:prstGeom prst="rect">
            <a:avLst/>
          </a:prstGeom>
          <a:noFill/>
          <a:ln>
            <a:noFill/>
          </a:ln>
        </p:spPr>
        <p:txBody>
          <a:bodyPr wrap="square">
            <a:spAutoFit/>
          </a:bodyPr>
          <a:lstStyle/>
          <a:p>
            <a:pPr algn="ctr">
              <a:lnSpc>
                <a:spcPts val="6000"/>
              </a:lnSpc>
            </a:pPr>
            <a:r>
              <a:rPr lang="af-ZA" sz="5400" b="1" noProof="1">
                <a:solidFill>
                  <a:schemeClr val="bg1"/>
                </a:solidFill>
              </a:rPr>
              <a:t>Step 3 : How to Develop Your Skills for Your Passion</a:t>
            </a:r>
          </a:p>
        </p:txBody>
      </p:sp>
    </p:spTree>
    <p:extLst>
      <p:ext uri="{BB962C8B-B14F-4D97-AF65-F5344CB8AC3E}">
        <p14:creationId xmlns:p14="http://schemas.microsoft.com/office/powerpoint/2010/main" val="3258519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803AC9-5BEB-4EBA-A350-17B6BC7D2E97}"/>
              </a:ext>
            </a:extLst>
          </p:cNvPr>
          <p:cNvSpPr/>
          <p:nvPr/>
        </p:nvSpPr>
        <p:spPr>
          <a:xfrm>
            <a:off x="0" y="0"/>
            <a:ext cx="9144000" cy="6858000"/>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2" name="TextBox 1">
            <a:extLst>
              <a:ext uri="{FF2B5EF4-FFF2-40B4-BE49-F238E27FC236}">
                <a16:creationId xmlns:a16="http://schemas.microsoft.com/office/drawing/2014/main" id="{53A708A3-94A5-476D-B29A-8F1B362542EF}"/>
              </a:ext>
            </a:extLst>
          </p:cNvPr>
          <p:cNvSpPr txBox="1"/>
          <p:nvPr/>
        </p:nvSpPr>
        <p:spPr>
          <a:xfrm>
            <a:off x="503548" y="620688"/>
            <a:ext cx="8136904" cy="5401479"/>
          </a:xfrm>
          <a:prstGeom prst="rect">
            <a:avLst/>
          </a:prstGeom>
          <a:noFill/>
        </p:spPr>
        <p:txBody>
          <a:bodyPr wrap="square" rtlCol="0">
            <a:spAutoFit/>
          </a:bodyPr>
          <a:lstStyle/>
          <a:p>
            <a:pPr>
              <a:spcBef>
                <a:spcPts val="600"/>
              </a:spcBef>
              <a:spcAft>
                <a:spcPts val="600"/>
              </a:spcAft>
            </a:pPr>
            <a:r>
              <a:rPr lang="af-ZA" sz="11500" noProof="1">
                <a:solidFill>
                  <a:schemeClr val="bg1"/>
                </a:solidFill>
                <a:latin typeface="Impact" panose="020B0806030902050204" pitchFamily="34" charset="0"/>
                <a:ea typeface="Verdana" panose="020B0604030504040204" pitchFamily="34" charset="0"/>
                <a:cs typeface="Arial" panose="020B0604020202020204" pitchFamily="34" charset="0"/>
              </a:rPr>
              <a:t>Passion alone is not enough</a:t>
            </a:r>
          </a:p>
        </p:txBody>
      </p:sp>
    </p:spTree>
    <p:extLst>
      <p:ext uri="{BB962C8B-B14F-4D97-AF65-F5344CB8AC3E}">
        <p14:creationId xmlns:p14="http://schemas.microsoft.com/office/powerpoint/2010/main" val="3432618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DDACBE-9C1F-4BE4-8B8C-7FB8918BD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0" y="7441"/>
            <a:ext cx="4900474" cy="6858000"/>
          </a:xfrm>
          <a:prstGeom prst="rect">
            <a:avLst/>
          </a:prstGeom>
        </p:spPr>
      </p:pic>
      <p:sp>
        <p:nvSpPr>
          <p:cNvPr id="3" name="Rectangle 2"/>
          <p:cNvSpPr/>
          <p:nvPr/>
        </p:nvSpPr>
        <p:spPr>
          <a:xfrm>
            <a:off x="4572000" y="0"/>
            <a:ext cx="4536450" cy="6850559"/>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11330" y="160834"/>
            <a:ext cx="4277744" cy="6186309"/>
          </a:xfrm>
          <a:prstGeom prst="rect">
            <a:avLst/>
          </a:prstGeom>
          <a:noFill/>
          <a:ln>
            <a:noFill/>
          </a:ln>
        </p:spPr>
        <p:txBody>
          <a:bodyPr wrap="square">
            <a:spAutoFit/>
          </a:bodyPr>
          <a:lstStyle/>
          <a:p>
            <a:r>
              <a:rPr lang="af-ZA" sz="4400" b="1" noProof="1">
                <a:solidFill>
                  <a:schemeClr val="bg1"/>
                </a:solidFill>
                <a:effectLst>
                  <a:outerShdw blurRad="38100" dist="38100" dir="2700000" algn="tl">
                    <a:srgbClr val="000000">
                      <a:alpha val="43137"/>
                    </a:srgbClr>
                  </a:outerShdw>
                </a:effectLst>
              </a:rPr>
              <a:t>Tanpa disertai dengan skills yang terus tumbuh, maka passion saja tidak akan membuat kita sukses meraih impian</a:t>
            </a:r>
            <a:endParaRPr lang="af-ZA" sz="4400" b="1" noProof="1">
              <a:solidFill>
                <a:schemeClr val="bg1"/>
              </a:solidFill>
            </a:endParaRPr>
          </a:p>
        </p:txBody>
      </p:sp>
      <p:sp>
        <p:nvSpPr>
          <p:cNvPr id="2" name="AutoShape 4" descr="Image result for multitasking"/>
          <p:cNvSpPr>
            <a:spLocks noChangeAspect="1" noChangeArrowheads="1"/>
          </p:cNvSpPr>
          <p:nvPr/>
        </p:nvSpPr>
        <p:spPr bwMode="auto">
          <a:xfrm>
            <a:off x="4331985" y="-14396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30975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F0F813-3853-4098-BBA2-291D1786E5AB}"/>
              </a:ext>
            </a:extLst>
          </p:cNvPr>
          <p:cNvSpPr/>
          <p:nvPr/>
        </p:nvSpPr>
        <p:spPr>
          <a:xfrm>
            <a:off x="0" y="0"/>
            <a:ext cx="9138486" cy="68580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10" name="Rectangle 9"/>
          <p:cNvSpPr/>
          <p:nvPr/>
        </p:nvSpPr>
        <p:spPr>
          <a:xfrm>
            <a:off x="0" y="2015622"/>
            <a:ext cx="9144000" cy="230212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4902867"/>
            <a:ext cx="9144000" cy="159569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59438"/>
            <a:ext cx="9144000" cy="104641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514" y="404766"/>
            <a:ext cx="9144000" cy="830997"/>
          </a:xfrm>
          <a:prstGeom prst="rect">
            <a:avLst/>
          </a:prstGeom>
        </p:spPr>
        <p:txBody>
          <a:bodyPr wrap="square">
            <a:spAutoFit/>
          </a:bodyPr>
          <a:lstStyle/>
          <a:p>
            <a:pPr algn="ctr"/>
            <a:r>
              <a:rPr lang="en-US" sz="4800" b="1" dirty="0" err="1">
                <a:solidFill>
                  <a:schemeClr val="bg1"/>
                </a:solidFill>
                <a:effectLst>
                  <a:outerShdw blurRad="38100" dist="38100" dir="2700000" algn="tl">
                    <a:srgbClr val="000000">
                      <a:alpha val="43137"/>
                    </a:srgbClr>
                  </a:outerShdw>
                </a:effectLst>
              </a:rPr>
              <a:t>Tentukan</a:t>
            </a:r>
            <a:r>
              <a:rPr lang="en-US" sz="4800" b="1" dirty="0">
                <a:solidFill>
                  <a:schemeClr val="bg1"/>
                </a:solidFill>
                <a:effectLst>
                  <a:outerShdw blurRad="38100" dist="38100" dir="2700000" algn="tl">
                    <a:srgbClr val="000000">
                      <a:alpha val="43137"/>
                    </a:srgbClr>
                  </a:outerShdw>
                </a:effectLst>
              </a:rPr>
              <a:t> passion Anda</a:t>
            </a:r>
          </a:p>
        </p:txBody>
      </p:sp>
      <p:sp>
        <p:nvSpPr>
          <p:cNvPr id="3" name="Rectangle 2"/>
          <p:cNvSpPr/>
          <p:nvPr/>
        </p:nvSpPr>
        <p:spPr>
          <a:xfrm>
            <a:off x="92513" y="2105143"/>
            <a:ext cx="8958974" cy="1938992"/>
          </a:xfrm>
          <a:prstGeom prst="rect">
            <a:avLst/>
          </a:prstGeom>
        </p:spPr>
        <p:txBody>
          <a:bodyPr wrap="square">
            <a:spAutoFit/>
          </a:bodyPr>
          <a:lstStyle/>
          <a:p>
            <a:pPr algn="ctr"/>
            <a:r>
              <a:rPr lang="en-US" sz="4000" b="1" dirty="0" err="1">
                <a:solidFill>
                  <a:schemeClr val="bg1"/>
                </a:solidFill>
                <a:effectLst>
                  <a:outerShdw blurRad="38100" dist="38100" dir="2700000" algn="tl">
                    <a:srgbClr val="000000">
                      <a:alpha val="43137"/>
                    </a:srgbClr>
                  </a:outerShdw>
                </a:effectLst>
              </a:rPr>
              <a:t>Rumuskan</a:t>
            </a:r>
            <a:r>
              <a:rPr lang="en-US" sz="4000" b="1" dirty="0">
                <a:solidFill>
                  <a:schemeClr val="bg1"/>
                </a:solidFill>
                <a:effectLst>
                  <a:outerShdw blurRad="38100" dist="38100" dir="2700000" algn="tl">
                    <a:srgbClr val="000000">
                      <a:alpha val="43137"/>
                    </a:srgbClr>
                  </a:outerShdw>
                </a:effectLst>
              </a:rPr>
              <a:t> </a:t>
            </a:r>
            <a:r>
              <a:rPr lang="en-US" sz="4000" b="1" dirty="0" err="1">
                <a:solidFill>
                  <a:schemeClr val="bg1"/>
                </a:solidFill>
                <a:effectLst>
                  <a:outerShdw blurRad="38100" dist="38100" dir="2700000" algn="tl">
                    <a:srgbClr val="000000">
                      <a:alpha val="43137"/>
                    </a:srgbClr>
                  </a:outerShdw>
                </a:effectLst>
              </a:rPr>
              <a:t>bagaimana</a:t>
            </a:r>
            <a:r>
              <a:rPr lang="en-US" sz="4000" b="1" dirty="0">
                <a:solidFill>
                  <a:schemeClr val="bg1"/>
                </a:solidFill>
                <a:effectLst>
                  <a:outerShdw blurRad="38100" dist="38100" dir="2700000" algn="tl">
                    <a:srgbClr val="000000">
                      <a:alpha val="43137"/>
                    </a:srgbClr>
                  </a:outerShdw>
                </a:effectLst>
              </a:rPr>
              <a:t> Anda </a:t>
            </a:r>
            <a:r>
              <a:rPr lang="en-US" sz="4000" b="1" dirty="0" err="1">
                <a:solidFill>
                  <a:schemeClr val="bg1"/>
                </a:solidFill>
                <a:effectLst>
                  <a:outerShdw blurRad="38100" dist="38100" dir="2700000" algn="tl">
                    <a:srgbClr val="000000">
                      <a:alpha val="43137"/>
                    </a:srgbClr>
                  </a:outerShdw>
                </a:effectLst>
              </a:rPr>
              <a:t>akan</a:t>
            </a:r>
            <a:r>
              <a:rPr lang="en-US" sz="4000" b="1" dirty="0">
                <a:solidFill>
                  <a:schemeClr val="bg1"/>
                </a:solidFill>
                <a:effectLst>
                  <a:outerShdw blurRad="38100" dist="38100" dir="2700000" algn="tl">
                    <a:srgbClr val="000000">
                      <a:alpha val="43137"/>
                    </a:srgbClr>
                  </a:outerShdw>
                </a:effectLst>
              </a:rPr>
              <a:t> </a:t>
            </a:r>
            <a:r>
              <a:rPr lang="en-US" sz="4000" b="1" dirty="0" err="1">
                <a:solidFill>
                  <a:schemeClr val="bg1"/>
                </a:solidFill>
                <a:effectLst>
                  <a:outerShdw blurRad="38100" dist="38100" dir="2700000" algn="tl">
                    <a:srgbClr val="000000">
                      <a:alpha val="43137"/>
                    </a:srgbClr>
                  </a:outerShdw>
                </a:effectLst>
              </a:rPr>
              <a:t>mengkomersialkan</a:t>
            </a:r>
            <a:r>
              <a:rPr lang="en-US" sz="4000" b="1" dirty="0">
                <a:solidFill>
                  <a:schemeClr val="bg1"/>
                </a:solidFill>
                <a:effectLst>
                  <a:outerShdw blurRad="38100" dist="38100" dir="2700000" algn="tl">
                    <a:srgbClr val="000000">
                      <a:alpha val="43137"/>
                    </a:srgbClr>
                  </a:outerShdw>
                </a:effectLst>
              </a:rPr>
              <a:t> passion Anda (passion for money)</a:t>
            </a:r>
            <a:endParaRPr lang="id-ID" sz="4000"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231015" y="5076381"/>
            <a:ext cx="8676456" cy="1015663"/>
          </a:xfrm>
          <a:prstGeom prst="rect">
            <a:avLst/>
          </a:prstGeom>
        </p:spPr>
        <p:txBody>
          <a:bodyPr wrap="square">
            <a:spAutoFit/>
          </a:bodyPr>
          <a:lstStyle/>
          <a:p>
            <a:r>
              <a:rPr lang="en-US" sz="6000" b="1" dirty="0">
                <a:solidFill>
                  <a:schemeClr val="bg1"/>
                </a:solidFill>
                <a:effectLst>
                  <a:outerShdw blurRad="38100" dist="38100" dir="2700000" algn="tl">
                    <a:srgbClr val="000000">
                      <a:alpha val="43137"/>
                    </a:srgbClr>
                  </a:outerShdw>
                </a:effectLst>
              </a:rPr>
              <a:t> </a:t>
            </a:r>
            <a:r>
              <a:rPr lang="en-US" sz="4000" b="1" dirty="0" err="1">
                <a:solidFill>
                  <a:schemeClr val="bg1"/>
                </a:solidFill>
                <a:effectLst>
                  <a:outerShdw blurRad="38100" dist="38100" dir="2700000" algn="tl">
                    <a:srgbClr val="000000">
                      <a:alpha val="43137"/>
                    </a:srgbClr>
                  </a:outerShdw>
                </a:effectLst>
              </a:rPr>
              <a:t>Lakukan</a:t>
            </a:r>
            <a:r>
              <a:rPr lang="en-US" sz="4000" b="1" dirty="0">
                <a:solidFill>
                  <a:schemeClr val="bg1"/>
                </a:solidFill>
                <a:effectLst>
                  <a:outerShdw blurRad="38100" dist="38100" dir="2700000" algn="tl">
                    <a:srgbClr val="000000">
                      <a:alpha val="43137"/>
                    </a:srgbClr>
                  </a:outerShdw>
                </a:effectLst>
              </a:rPr>
              <a:t> Continual Skills Improvement </a:t>
            </a:r>
            <a:endParaRPr lang="en-US" sz="7200" dirty="0"/>
          </a:p>
        </p:txBody>
      </p:sp>
      <p:sp>
        <p:nvSpPr>
          <p:cNvPr id="12" name="Down Arrow 11"/>
          <p:cNvSpPr/>
          <p:nvPr/>
        </p:nvSpPr>
        <p:spPr>
          <a:xfrm>
            <a:off x="3956104" y="1295664"/>
            <a:ext cx="1152128" cy="749578"/>
          </a:xfrm>
          <a:prstGeom prst="downArrow">
            <a:avLst/>
          </a:prstGeom>
          <a:solidFill>
            <a:schemeClr val="accent3">
              <a:lumMod val="40000"/>
              <a:lumOff val="60000"/>
            </a:scheme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3995936" y="4326803"/>
            <a:ext cx="1152128" cy="749578"/>
          </a:xfrm>
          <a:prstGeom prst="downArrow">
            <a:avLst/>
          </a:prstGeom>
          <a:solidFill>
            <a:schemeClr val="accent3">
              <a:lumMod val="40000"/>
              <a:lumOff val="60000"/>
            </a:scheme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580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0B734D-6337-464B-A931-4119C8937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0"/>
            <a:ext cx="5486400" cy="6858000"/>
          </a:xfrm>
          <a:prstGeom prst="rect">
            <a:avLst/>
          </a:prstGeom>
        </p:spPr>
      </p:pic>
      <p:sp>
        <p:nvSpPr>
          <p:cNvPr id="5" name="Rectangle 4">
            <a:extLst>
              <a:ext uri="{FF2B5EF4-FFF2-40B4-BE49-F238E27FC236}">
                <a16:creationId xmlns:a16="http://schemas.microsoft.com/office/drawing/2014/main" id="{1347F0B6-279B-4651-9C0F-86B766EA726A}"/>
              </a:ext>
            </a:extLst>
          </p:cNvPr>
          <p:cNvSpPr/>
          <p:nvPr/>
        </p:nvSpPr>
        <p:spPr>
          <a:xfrm>
            <a:off x="-1" y="0"/>
            <a:ext cx="3820557" cy="6858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6" name="TextBox 5">
            <a:extLst>
              <a:ext uri="{FF2B5EF4-FFF2-40B4-BE49-F238E27FC236}">
                <a16:creationId xmlns:a16="http://schemas.microsoft.com/office/drawing/2014/main" id="{15C09A3E-E083-4ADD-8005-EB8683B0470F}"/>
              </a:ext>
            </a:extLst>
          </p:cNvPr>
          <p:cNvSpPr txBox="1"/>
          <p:nvPr/>
        </p:nvSpPr>
        <p:spPr>
          <a:xfrm>
            <a:off x="56324" y="404664"/>
            <a:ext cx="3707905" cy="5078313"/>
          </a:xfrm>
          <a:prstGeom prst="rect">
            <a:avLst/>
          </a:prstGeom>
          <a:noFill/>
          <a:ln>
            <a:noFill/>
          </a:ln>
        </p:spPr>
        <p:txBody>
          <a:bodyPr wrap="square" rtlCol="0">
            <a:spAutoFit/>
          </a:bodyPr>
          <a:lstStyle/>
          <a:p>
            <a:pPr algn="ctr"/>
            <a:r>
              <a:rPr lang="af-ZA" sz="5400" b="1" noProof="1">
                <a:solidFill>
                  <a:schemeClr val="bg1"/>
                </a:solidFill>
                <a:effectLst>
                  <a:outerShdw blurRad="38100" dist="38100" dir="2700000" algn="tl">
                    <a:srgbClr val="000000">
                      <a:alpha val="43137"/>
                    </a:srgbClr>
                  </a:outerShdw>
                </a:effectLst>
              </a:rPr>
              <a:t>Demi kepuasan batin </a:t>
            </a:r>
          </a:p>
          <a:p>
            <a:pPr algn="ctr"/>
            <a:r>
              <a:rPr lang="af-ZA" sz="5400" b="1" noProof="1">
                <a:solidFill>
                  <a:schemeClr val="bg1"/>
                </a:solidFill>
                <a:effectLst>
                  <a:outerShdw blurRad="38100" dist="38100" dir="2700000" algn="tl">
                    <a:srgbClr val="000000">
                      <a:alpha val="43137"/>
                    </a:srgbClr>
                  </a:outerShdw>
                </a:effectLst>
              </a:rPr>
              <a:t>(well being and true happiness)</a:t>
            </a:r>
            <a:endParaRPr lang="af-ZA" sz="3200" b="1" noProof="1">
              <a:solidFill>
                <a:schemeClr val="bg1"/>
              </a:solidFill>
            </a:endParaRPr>
          </a:p>
        </p:txBody>
      </p:sp>
    </p:spTree>
    <p:extLst>
      <p:ext uri="{BB962C8B-B14F-4D97-AF65-F5344CB8AC3E}">
        <p14:creationId xmlns:p14="http://schemas.microsoft.com/office/powerpoint/2010/main" val="1823772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2" name="Rectangle 1"/>
          <p:cNvSpPr/>
          <p:nvPr/>
        </p:nvSpPr>
        <p:spPr>
          <a:xfrm>
            <a:off x="-17088" y="928521"/>
            <a:ext cx="9161087" cy="335964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28596" y="1077473"/>
            <a:ext cx="8463884" cy="3139321"/>
          </a:xfrm>
          <a:prstGeom prst="rect">
            <a:avLst/>
          </a:prstGeom>
        </p:spPr>
        <p:txBody>
          <a:bodyPr wrap="square">
            <a:spAutoFit/>
          </a:bodyPr>
          <a:lstStyle/>
          <a:p>
            <a:r>
              <a:rPr lang="en-US" sz="6600" b="1" dirty="0">
                <a:solidFill>
                  <a:schemeClr val="bg1"/>
                </a:solidFill>
              </a:rPr>
              <a:t>Upgrade your Skills </a:t>
            </a:r>
            <a:r>
              <a:rPr lang="en-US" sz="6600" b="1" dirty="0" err="1">
                <a:solidFill>
                  <a:schemeClr val="bg1"/>
                </a:solidFill>
              </a:rPr>
              <a:t>dengan</a:t>
            </a:r>
            <a:r>
              <a:rPr lang="en-US" sz="6600" b="1" dirty="0">
                <a:solidFill>
                  <a:schemeClr val="bg1"/>
                </a:solidFill>
              </a:rPr>
              <a:t> </a:t>
            </a:r>
            <a:r>
              <a:rPr lang="id-ID" sz="6600" b="1" u="sng" dirty="0">
                <a:solidFill>
                  <a:schemeClr val="bg1"/>
                </a:solidFill>
              </a:rPr>
              <a:t>Deliberate Practice.</a:t>
            </a:r>
            <a:endParaRPr lang="en-US" sz="6600" b="1" u="sng" dirty="0">
              <a:solidFill>
                <a:schemeClr val="bg1"/>
              </a:solidFill>
            </a:endParaRPr>
          </a:p>
        </p:txBody>
      </p:sp>
    </p:spTree>
    <p:extLst>
      <p:ext uri="{BB962C8B-B14F-4D97-AF65-F5344CB8AC3E}">
        <p14:creationId xmlns:p14="http://schemas.microsoft.com/office/powerpoint/2010/main" val="3904077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31</a:t>
            </a:fld>
            <a:endParaRPr lang="af-ZA" sz="1800" b="1" dirty="0">
              <a:solidFill>
                <a:srgbClr val="000066"/>
              </a:solidFill>
            </a:endParaRPr>
          </a:p>
        </p:txBody>
      </p:sp>
      <p:sp>
        <p:nvSpPr>
          <p:cNvPr id="2" name="Rectangle 1"/>
          <p:cNvSpPr/>
          <p:nvPr/>
        </p:nvSpPr>
        <p:spPr>
          <a:xfrm>
            <a:off x="395536" y="916018"/>
            <a:ext cx="8352928" cy="4524315"/>
          </a:xfrm>
          <a:prstGeom prst="rect">
            <a:avLst/>
          </a:prstGeom>
        </p:spPr>
        <p:txBody>
          <a:bodyPr wrap="square">
            <a:spAutoFit/>
          </a:bodyPr>
          <a:lstStyle/>
          <a:p>
            <a:pPr>
              <a:spcBef>
                <a:spcPts val="1200"/>
              </a:spcBef>
              <a:spcAft>
                <a:spcPts val="1200"/>
              </a:spcAft>
            </a:pPr>
            <a:r>
              <a:rPr lang="id-ID" sz="4800" dirty="0">
                <a:solidFill>
                  <a:schemeClr val="bg1"/>
                </a:solidFill>
              </a:rPr>
              <a:t>Deliberate Practice artinya : Anda </a:t>
            </a:r>
            <a:r>
              <a:rPr lang="id-ID" sz="4800" b="1" u="sng" dirty="0">
                <a:solidFill>
                  <a:schemeClr val="bg1"/>
                </a:solidFill>
              </a:rPr>
              <a:t>mempraktekkan </a:t>
            </a:r>
            <a:r>
              <a:rPr lang="en-US" sz="4800" b="1" u="sng" dirty="0">
                <a:solidFill>
                  <a:schemeClr val="bg1"/>
                </a:solidFill>
              </a:rPr>
              <a:t>+ </a:t>
            </a:r>
            <a:r>
              <a:rPr lang="en-US" sz="4800" b="1" u="sng" dirty="0" err="1">
                <a:solidFill>
                  <a:schemeClr val="bg1"/>
                </a:solidFill>
              </a:rPr>
              <a:t>melatih</a:t>
            </a:r>
            <a:r>
              <a:rPr lang="en-US" sz="4800" b="1" u="sng" dirty="0">
                <a:solidFill>
                  <a:schemeClr val="bg1"/>
                </a:solidFill>
              </a:rPr>
              <a:t> </a:t>
            </a:r>
            <a:r>
              <a:rPr lang="id-ID" sz="4800" b="1" u="sng" dirty="0">
                <a:solidFill>
                  <a:schemeClr val="bg1"/>
                </a:solidFill>
              </a:rPr>
              <a:t>skills yang ingin Anda tingkatkan, dengan target peningkatan skills yang terukur dan jelas. </a:t>
            </a:r>
          </a:p>
        </p:txBody>
      </p:sp>
    </p:spTree>
    <p:extLst>
      <p:ext uri="{BB962C8B-B14F-4D97-AF65-F5344CB8AC3E}">
        <p14:creationId xmlns:p14="http://schemas.microsoft.com/office/powerpoint/2010/main" val="3877272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32</a:t>
            </a:fld>
            <a:endParaRPr lang="af-ZA" sz="1800" b="1" dirty="0">
              <a:solidFill>
                <a:srgbClr val="000066"/>
              </a:solidFill>
            </a:endParaRPr>
          </a:p>
        </p:txBody>
      </p:sp>
      <p:sp>
        <p:nvSpPr>
          <p:cNvPr id="2" name="Rectangle 1"/>
          <p:cNvSpPr/>
          <p:nvPr/>
        </p:nvSpPr>
        <p:spPr>
          <a:xfrm>
            <a:off x="152999" y="313840"/>
            <a:ext cx="8838002" cy="6217087"/>
          </a:xfrm>
          <a:prstGeom prst="rect">
            <a:avLst/>
          </a:prstGeom>
        </p:spPr>
        <p:txBody>
          <a:bodyPr wrap="square">
            <a:spAutoFit/>
          </a:bodyPr>
          <a:lstStyle/>
          <a:p>
            <a:pPr>
              <a:spcBef>
                <a:spcPts val="1200"/>
              </a:spcBef>
              <a:spcAft>
                <a:spcPts val="1200"/>
              </a:spcAft>
            </a:pPr>
            <a:r>
              <a:rPr lang="id-ID" sz="4200" dirty="0">
                <a:solidFill>
                  <a:schemeClr val="bg1"/>
                </a:solidFill>
              </a:rPr>
              <a:t>Misal sebagai </a:t>
            </a:r>
            <a:r>
              <a:rPr lang="en-US" sz="4200" dirty="0" err="1">
                <a:solidFill>
                  <a:schemeClr val="bg1"/>
                </a:solidFill>
              </a:rPr>
              <a:t>penulis</a:t>
            </a:r>
            <a:r>
              <a:rPr lang="en-US" sz="4200" dirty="0">
                <a:solidFill>
                  <a:schemeClr val="bg1"/>
                </a:solidFill>
              </a:rPr>
              <a:t> </a:t>
            </a:r>
            <a:r>
              <a:rPr lang="id-ID" sz="4200" dirty="0">
                <a:solidFill>
                  <a:schemeClr val="bg1"/>
                </a:solidFill>
              </a:rPr>
              <a:t>profesional, saya selalu berusaha </a:t>
            </a:r>
            <a:r>
              <a:rPr lang="id-ID" sz="4200" b="1" dirty="0">
                <a:solidFill>
                  <a:schemeClr val="bg1"/>
                </a:solidFill>
              </a:rPr>
              <a:t>meningkatkan skills menulis saya, dengan target yang terukur</a:t>
            </a:r>
            <a:r>
              <a:rPr lang="id-ID" sz="4200" dirty="0">
                <a:solidFill>
                  <a:schemeClr val="bg1"/>
                </a:solidFill>
              </a:rPr>
              <a:t> (misal bisa menulis 1000 kata dalam sehari, dan hasil tulisannya </a:t>
            </a:r>
            <a:r>
              <a:rPr lang="en-US" sz="4200" dirty="0" err="1">
                <a:solidFill>
                  <a:schemeClr val="bg1"/>
                </a:solidFill>
              </a:rPr>
              <a:t>sesuai</a:t>
            </a:r>
            <a:r>
              <a:rPr lang="en-US" sz="4200" dirty="0">
                <a:solidFill>
                  <a:schemeClr val="bg1"/>
                </a:solidFill>
              </a:rPr>
              <a:t> </a:t>
            </a:r>
            <a:r>
              <a:rPr lang="en-US" sz="4200" dirty="0" err="1">
                <a:solidFill>
                  <a:schemeClr val="bg1"/>
                </a:solidFill>
              </a:rPr>
              <a:t>ekspektasi</a:t>
            </a:r>
            <a:r>
              <a:rPr lang="id-ID" sz="4200" dirty="0">
                <a:solidFill>
                  <a:schemeClr val="bg1"/>
                </a:solidFill>
              </a:rPr>
              <a:t>). </a:t>
            </a:r>
          </a:p>
          <a:p>
            <a:pPr>
              <a:spcBef>
                <a:spcPts val="1200"/>
              </a:spcBef>
              <a:spcAft>
                <a:spcPts val="1200"/>
              </a:spcAft>
            </a:pPr>
            <a:r>
              <a:rPr lang="id-ID" sz="4200" dirty="0">
                <a:solidFill>
                  <a:schemeClr val="bg1"/>
                </a:solidFill>
              </a:rPr>
              <a:t>Praktek </a:t>
            </a:r>
            <a:r>
              <a:rPr lang="en-US" sz="4200" dirty="0">
                <a:solidFill>
                  <a:schemeClr val="bg1"/>
                </a:solidFill>
              </a:rPr>
              <a:t>x </a:t>
            </a:r>
            <a:r>
              <a:rPr lang="en-US" sz="4200" dirty="0" err="1">
                <a:solidFill>
                  <a:schemeClr val="bg1"/>
                </a:solidFill>
              </a:rPr>
              <a:t>latihan</a:t>
            </a:r>
            <a:r>
              <a:rPr lang="en-US" sz="4200" dirty="0">
                <a:solidFill>
                  <a:schemeClr val="bg1"/>
                </a:solidFill>
              </a:rPr>
              <a:t> </a:t>
            </a:r>
            <a:r>
              <a:rPr lang="en-US" sz="4200" dirty="0" err="1">
                <a:solidFill>
                  <a:schemeClr val="bg1"/>
                </a:solidFill>
              </a:rPr>
              <a:t>menulis</a:t>
            </a:r>
            <a:r>
              <a:rPr lang="en-US" sz="4200" dirty="0">
                <a:solidFill>
                  <a:schemeClr val="bg1"/>
                </a:solidFill>
              </a:rPr>
              <a:t> </a:t>
            </a:r>
            <a:r>
              <a:rPr lang="id-ID" sz="4200" dirty="0">
                <a:solidFill>
                  <a:schemeClr val="bg1"/>
                </a:solidFill>
              </a:rPr>
              <a:t>semacam itu selalu saya lakukan secara rutin</a:t>
            </a:r>
            <a:r>
              <a:rPr lang="en-US" sz="4200" dirty="0">
                <a:solidFill>
                  <a:schemeClr val="bg1"/>
                </a:solidFill>
              </a:rPr>
              <a:t> </a:t>
            </a:r>
            <a:r>
              <a:rPr lang="en-US" sz="4200" dirty="0" err="1">
                <a:solidFill>
                  <a:schemeClr val="bg1"/>
                </a:solidFill>
              </a:rPr>
              <a:t>setiap</a:t>
            </a:r>
            <a:r>
              <a:rPr lang="en-US" sz="4200" dirty="0">
                <a:solidFill>
                  <a:schemeClr val="bg1"/>
                </a:solidFill>
              </a:rPr>
              <a:t> </a:t>
            </a:r>
            <a:r>
              <a:rPr lang="en-US" sz="4200" dirty="0" err="1">
                <a:solidFill>
                  <a:schemeClr val="bg1"/>
                </a:solidFill>
              </a:rPr>
              <a:t>hari</a:t>
            </a:r>
            <a:r>
              <a:rPr lang="en-US" sz="4200" dirty="0">
                <a:solidFill>
                  <a:schemeClr val="bg1"/>
                </a:solidFill>
              </a:rPr>
              <a:t>. </a:t>
            </a:r>
            <a:endParaRPr lang="id-ID" sz="4200" dirty="0">
              <a:solidFill>
                <a:schemeClr val="bg1"/>
              </a:solidFill>
            </a:endParaRPr>
          </a:p>
        </p:txBody>
      </p:sp>
    </p:spTree>
    <p:extLst>
      <p:ext uri="{BB962C8B-B14F-4D97-AF65-F5344CB8AC3E}">
        <p14:creationId xmlns:p14="http://schemas.microsoft.com/office/powerpoint/2010/main" val="2048415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1A50AD-C8BA-4694-853E-B1520D3FF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45"/>
            <a:ext cx="5486400" cy="6858000"/>
          </a:xfrm>
          <a:prstGeom prst="rect">
            <a:avLst/>
          </a:prstGeom>
        </p:spPr>
      </p:pic>
      <p:sp>
        <p:nvSpPr>
          <p:cNvPr id="3" name="Rectangle 2"/>
          <p:cNvSpPr/>
          <p:nvPr/>
        </p:nvSpPr>
        <p:spPr>
          <a:xfrm>
            <a:off x="4620906" y="8433"/>
            <a:ext cx="4536450" cy="685055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11330" y="160834"/>
            <a:ext cx="4081150" cy="6186309"/>
          </a:xfrm>
          <a:prstGeom prst="rect">
            <a:avLst/>
          </a:prstGeom>
          <a:noFill/>
          <a:ln>
            <a:noFill/>
          </a:ln>
        </p:spPr>
        <p:txBody>
          <a:bodyPr wrap="square">
            <a:spAutoFit/>
          </a:bodyPr>
          <a:lstStyle/>
          <a:p>
            <a:r>
              <a:rPr lang="af-ZA" sz="4400" b="1" noProof="1">
                <a:solidFill>
                  <a:schemeClr val="bg1"/>
                </a:solidFill>
                <a:effectLst>
                  <a:outerShdw blurRad="38100" dist="38100" dir="2700000" algn="tl">
                    <a:srgbClr val="000000">
                      <a:alpha val="43137"/>
                    </a:srgbClr>
                  </a:outerShdw>
                </a:effectLst>
              </a:rPr>
              <a:t>Tahapan melakukan deliberate practice : pertama-tama,  tentukan jenis skills spesifik yang ingin Anda tumbuhkan.</a:t>
            </a:r>
            <a:endParaRPr lang="af-ZA" sz="4400" b="1" noProof="1">
              <a:solidFill>
                <a:schemeClr val="bg1"/>
              </a:solidFill>
            </a:endParaRPr>
          </a:p>
        </p:txBody>
      </p:sp>
      <p:sp>
        <p:nvSpPr>
          <p:cNvPr id="2" name="AutoShape 4" descr="Image result for multitasking"/>
          <p:cNvSpPr>
            <a:spLocks noChangeAspect="1" noChangeArrowheads="1"/>
          </p:cNvSpPr>
          <p:nvPr/>
        </p:nvSpPr>
        <p:spPr bwMode="auto">
          <a:xfrm>
            <a:off x="4331985" y="-14396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1394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3B726C-D028-4A7F-B946-94786AACA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57813" cy="6858000"/>
          </a:xfrm>
          <a:prstGeom prst="rect">
            <a:avLst/>
          </a:prstGeom>
        </p:spPr>
      </p:pic>
      <p:sp>
        <p:nvSpPr>
          <p:cNvPr id="2" name="Rectangle 1">
            <a:extLst>
              <a:ext uri="{FF2B5EF4-FFF2-40B4-BE49-F238E27FC236}">
                <a16:creationId xmlns:a16="http://schemas.microsoft.com/office/drawing/2014/main" id="{10B39549-3FD9-4468-8A4A-E830E2E8622F}"/>
              </a:ext>
            </a:extLst>
          </p:cNvPr>
          <p:cNvSpPr/>
          <p:nvPr/>
        </p:nvSpPr>
        <p:spPr>
          <a:xfrm>
            <a:off x="4572000" y="0"/>
            <a:ext cx="4572000" cy="6858000"/>
          </a:xfrm>
          <a:prstGeom prst="rect">
            <a:avLst/>
          </a:prstGeom>
          <a:solidFill>
            <a:schemeClr val="accent3">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292" name="Rectangle 4">
            <a:extLst>
              <a:ext uri="{FF2B5EF4-FFF2-40B4-BE49-F238E27FC236}">
                <a16:creationId xmlns:a16="http://schemas.microsoft.com/office/drawing/2014/main" id="{F0D504C3-9F9E-48DD-9AF1-4825FF1D5303}"/>
              </a:ext>
            </a:extLst>
          </p:cNvPr>
          <p:cNvSpPr>
            <a:spLocks noChangeArrowheads="1"/>
          </p:cNvSpPr>
          <p:nvPr/>
        </p:nvSpPr>
        <p:spPr bwMode="auto">
          <a:xfrm>
            <a:off x="4644008" y="0"/>
            <a:ext cx="4427984" cy="6186309"/>
          </a:xfrm>
          <a:prstGeom prst="rect">
            <a:avLst/>
          </a:prstGeom>
          <a:noFill/>
          <a:ln w="19050">
            <a:noFill/>
            <a:miter lim="800000"/>
            <a:headEnd/>
            <a:tailEnd/>
          </a:ln>
          <a:effectLst/>
        </p:spPr>
        <p:txBody>
          <a:bodyPr wrap="square">
            <a:spAutoFit/>
          </a:bodyPr>
          <a:lstStyle/>
          <a:p>
            <a:r>
              <a:rPr lang="es-ES" altLang="en-US" sz="4400" b="1" noProof="1">
                <a:solidFill>
                  <a:schemeClr val="bg1"/>
                </a:solidFill>
              </a:rPr>
              <a:t>Contoh skills spesifik :</a:t>
            </a:r>
          </a:p>
          <a:p>
            <a:pPr marL="571500" indent="-571500">
              <a:buFontTx/>
              <a:buChar char="-"/>
            </a:pPr>
            <a:r>
              <a:rPr lang="es-ES" altLang="en-US" sz="4400" b="1" noProof="1">
                <a:solidFill>
                  <a:schemeClr val="bg1"/>
                </a:solidFill>
              </a:rPr>
              <a:t>Socal media marketing skills</a:t>
            </a:r>
          </a:p>
          <a:p>
            <a:pPr marL="571500" indent="-571500">
              <a:buFontTx/>
              <a:buChar char="-"/>
            </a:pPr>
            <a:r>
              <a:rPr lang="es-ES" altLang="en-US" sz="4400" b="1" noProof="1">
                <a:solidFill>
                  <a:schemeClr val="bg1"/>
                </a:solidFill>
              </a:rPr>
              <a:t>Public speaking skills</a:t>
            </a:r>
          </a:p>
          <a:p>
            <a:pPr marL="571500" indent="-571500">
              <a:buFontTx/>
              <a:buChar char="-"/>
            </a:pPr>
            <a:r>
              <a:rPr lang="es-ES" altLang="en-US" sz="4400" b="1" noProof="1">
                <a:solidFill>
                  <a:schemeClr val="bg1"/>
                </a:solidFill>
              </a:rPr>
              <a:t>Photography Skills</a:t>
            </a:r>
          </a:p>
          <a:p>
            <a:pPr marL="571500" indent="-571500">
              <a:buFontTx/>
              <a:buChar char="-"/>
            </a:pPr>
            <a:r>
              <a:rPr lang="es-ES" altLang="en-US" sz="4400" b="1" noProof="1">
                <a:solidFill>
                  <a:schemeClr val="bg1"/>
                </a:solidFill>
              </a:rPr>
              <a:t>Cooking skills</a:t>
            </a:r>
            <a:endParaRPr lang="af-ZA" altLang="en-US" sz="4400" noProof="1">
              <a:solidFill>
                <a:schemeClr val="bg1"/>
              </a:solidFill>
            </a:endParaRPr>
          </a:p>
        </p:txBody>
      </p:sp>
    </p:spTree>
    <p:extLst>
      <p:ext uri="{BB962C8B-B14F-4D97-AF65-F5344CB8AC3E}">
        <p14:creationId xmlns:p14="http://schemas.microsoft.com/office/powerpoint/2010/main" val="285975090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76410" y="0"/>
            <a:ext cx="4932040" cy="6850559"/>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484385" y="168275"/>
            <a:ext cx="4493822" cy="6309420"/>
          </a:xfrm>
          <a:prstGeom prst="rect">
            <a:avLst/>
          </a:prstGeom>
          <a:noFill/>
          <a:ln>
            <a:noFill/>
          </a:ln>
        </p:spPr>
        <p:txBody>
          <a:bodyPr wrap="square">
            <a:spAutoFit/>
          </a:bodyPr>
          <a:lstStyle/>
          <a:p>
            <a:r>
              <a:rPr lang="af-ZA" sz="4000" b="1" noProof="1">
                <a:solidFill>
                  <a:schemeClr val="bg1"/>
                </a:solidFill>
                <a:effectLst>
                  <a:outerShdw blurRad="38100" dist="38100" dir="2700000" algn="tl">
                    <a:srgbClr val="000000">
                      <a:alpha val="43137"/>
                    </a:srgbClr>
                  </a:outerShdw>
                </a:effectLst>
              </a:rPr>
              <a:t>Contoh skills spesifik lainnya :</a:t>
            </a:r>
          </a:p>
          <a:p>
            <a:pPr marL="571500" indent="-571500">
              <a:buFont typeface="Arial" panose="020B0604020202020204" pitchFamily="34" charset="0"/>
              <a:buChar char="•"/>
            </a:pPr>
            <a:r>
              <a:rPr lang="af-ZA" sz="4000" b="1" noProof="1">
                <a:solidFill>
                  <a:schemeClr val="bg1"/>
                </a:solidFill>
                <a:effectLst>
                  <a:outerShdw blurRad="38100" dist="38100" dir="2700000" algn="tl">
                    <a:srgbClr val="000000">
                      <a:alpha val="43137"/>
                    </a:srgbClr>
                  </a:outerShdw>
                </a:effectLst>
              </a:rPr>
              <a:t>Coding skills</a:t>
            </a:r>
          </a:p>
          <a:p>
            <a:pPr marL="571500" indent="-571500">
              <a:buFont typeface="Arial" panose="020B0604020202020204" pitchFamily="34" charset="0"/>
              <a:buChar char="•"/>
            </a:pPr>
            <a:r>
              <a:rPr lang="af-ZA" sz="4000" b="1" noProof="1">
                <a:solidFill>
                  <a:schemeClr val="bg1"/>
                </a:solidFill>
                <a:effectLst>
                  <a:outerShdw blurRad="38100" dist="38100" dir="2700000" algn="tl">
                    <a:srgbClr val="000000">
                      <a:alpha val="43137"/>
                    </a:srgbClr>
                  </a:outerShdw>
                </a:effectLst>
              </a:rPr>
              <a:t>Digital marketing skills</a:t>
            </a:r>
          </a:p>
          <a:p>
            <a:pPr marL="571500" indent="-571500">
              <a:buFont typeface="Arial" panose="020B0604020202020204" pitchFamily="34" charset="0"/>
              <a:buChar char="•"/>
            </a:pPr>
            <a:r>
              <a:rPr lang="af-ZA" sz="4000" b="1" noProof="1">
                <a:solidFill>
                  <a:schemeClr val="bg1"/>
                </a:solidFill>
                <a:effectLst>
                  <a:outerShdw blurRad="38100" dist="38100" dir="2700000" algn="tl">
                    <a:srgbClr val="000000">
                      <a:alpha val="43137"/>
                    </a:srgbClr>
                  </a:outerShdw>
                </a:effectLst>
              </a:rPr>
              <a:t>Business skills</a:t>
            </a:r>
          </a:p>
          <a:p>
            <a:pPr marL="571500" indent="-571500">
              <a:buFont typeface="Arial" panose="020B0604020202020204" pitchFamily="34" charset="0"/>
              <a:buChar char="•"/>
            </a:pPr>
            <a:r>
              <a:rPr lang="af-ZA" sz="4000" b="1" noProof="1">
                <a:solidFill>
                  <a:schemeClr val="bg1"/>
                </a:solidFill>
                <a:effectLst>
                  <a:outerShdw blurRad="38100" dist="38100" dir="2700000" algn="tl">
                    <a:srgbClr val="000000">
                      <a:alpha val="43137"/>
                    </a:srgbClr>
                  </a:outerShdw>
                </a:effectLst>
              </a:rPr>
              <a:t>Agritech skills</a:t>
            </a:r>
          </a:p>
          <a:p>
            <a:pPr marL="571500" indent="-571500">
              <a:buFont typeface="Arial" panose="020B0604020202020204" pitchFamily="34" charset="0"/>
              <a:buChar char="•"/>
            </a:pPr>
            <a:r>
              <a:rPr lang="af-ZA" sz="4000" b="1" noProof="1">
                <a:solidFill>
                  <a:schemeClr val="bg1"/>
                </a:solidFill>
                <a:effectLst>
                  <a:outerShdw blurRad="38100" dist="38100" dir="2700000" algn="tl">
                    <a:srgbClr val="000000">
                      <a:alpha val="43137"/>
                    </a:srgbClr>
                  </a:outerShdw>
                </a:effectLst>
              </a:rPr>
              <a:t>Mechanical Engineering skills</a:t>
            </a:r>
          </a:p>
          <a:p>
            <a:pPr marL="571500" indent="-571500">
              <a:buFont typeface="Arial" panose="020B0604020202020204" pitchFamily="34" charset="0"/>
              <a:buChar char="•"/>
            </a:pPr>
            <a:endParaRPr lang="af-ZA" sz="4400" b="1" noProof="1">
              <a:solidFill>
                <a:schemeClr val="bg1"/>
              </a:solidFill>
            </a:endParaRPr>
          </a:p>
        </p:txBody>
      </p:sp>
      <p:sp>
        <p:nvSpPr>
          <p:cNvPr id="2" name="AutoShape 4" descr="Image result for multitasking"/>
          <p:cNvSpPr>
            <a:spLocks noChangeAspect="1" noChangeArrowheads="1"/>
          </p:cNvSpPr>
          <p:nvPr/>
        </p:nvSpPr>
        <p:spPr bwMode="auto">
          <a:xfrm>
            <a:off x="4331985" y="-14396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B48C3E35-795C-4DEC-91F5-5E1E4C8C6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3" y="-7441"/>
            <a:ext cx="4277895" cy="6858000"/>
          </a:xfrm>
          <a:prstGeom prst="rect">
            <a:avLst/>
          </a:prstGeom>
        </p:spPr>
      </p:pic>
    </p:spTree>
    <p:extLst>
      <p:ext uri="{BB962C8B-B14F-4D97-AF65-F5344CB8AC3E}">
        <p14:creationId xmlns:p14="http://schemas.microsoft.com/office/powerpoint/2010/main" val="704982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20906" y="8433"/>
            <a:ext cx="4536450" cy="685055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11330" y="160834"/>
            <a:ext cx="4081150" cy="6001643"/>
          </a:xfrm>
          <a:prstGeom prst="rect">
            <a:avLst/>
          </a:prstGeom>
          <a:noFill/>
          <a:ln>
            <a:noFill/>
          </a:ln>
        </p:spPr>
        <p:txBody>
          <a:bodyPr wrap="square">
            <a:spAutoFit/>
          </a:bodyPr>
          <a:lstStyle/>
          <a:p>
            <a:r>
              <a:rPr lang="af-ZA" sz="4800" b="1" noProof="1">
                <a:solidFill>
                  <a:schemeClr val="bg1"/>
                </a:solidFill>
                <a:effectLst>
                  <a:outerShdw blurRad="38100" dist="38100" dir="2700000" algn="tl">
                    <a:srgbClr val="000000">
                      <a:alpha val="43137"/>
                    </a:srgbClr>
                  </a:outerShdw>
                </a:effectLst>
              </a:rPr>
              <a:t>Selanjutnya, Anda perlu menetapkan target peningkatan skills yang spesifik dan konkrit. </a:t>
            </a:r>
            <a:endParaRPr lang="af-ZA" sz="4800" b="1" noProof="1">
              <a:solidFill>
                <a:schemeClr val="bg1"/>
              </a:solidFill>
            </a:endParaRPr>
          </a:p>
        </p:txBody>
      </p:sp>
      <p:sp>
        <p:nvSpPr>
          <p:cNvPr id="2" name="AutoShape 4" descr="Image result for multitasking"/>
          <p:cNvSpPr>
            <a:spLocks noChangeAspect="1" noChangeArrowheads="1"/>
          </p:cNvSpPr>
          <p:nvPr/>
        </p:nvSpPr>
        <p:spPr bwMode="auto">
          <a:xfrm>
            <a:off x="4331985" y="-14396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0498B253-6C5E-4627-8997-76EFE6B90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42" y="-35187"/>
            <a:ext cx="4569927" cy="6858000"/>
          </a:xfrm>
          <a:prstGeom prst="rect">
            <a:avLst/>
          </a:prstGeom>
        </p:spPr>
      </p:pic>
    </p:spTree>
    <p:extLst>
      <p:ext uri="{BB962C8B-B14F-4D97-AF65-F5344CB8AC3E}">
        <p14:creationId xmlns:p14="http://schemas.microsoft.com/office/powerpoint/2010/main" val="2231859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8433"/>
            <a:ext cx="9157356" cy="685055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7901" y="82628"/>
            <a:ext cx="8712968" cy="6247864"/>
          </a:xfrm>
          <a:prstGeom prst="rect">
            <a:avLst/>
          </a:prstGeom>
          <a:noFill/>
          <a:ln>
            <a:noFill/>
          </a:ln>
        </p:spPr>
        <p:txBody>
          <a:bodyPr wrap="square">
            <a:spAutoFit/>
          </a:bodyPr>
          <a:lstStyle/>
          <a:p>
            <a:pPr>
              <a:spcBef>
                <a:spcPts val="600"/>
              </a:spcBef>
              <a:spcAft>
                <a:spcPts val="600"/>
              </a:spcAft>
            </a:pPr>
            <a:r>
              <a:rPr lang="af-ZA" sz="3600" b="1" noProof="1">
                <a:solidFill>
                  <a:schemeClr val="bg1"/>
                </a:solidFill>
              </a:rPr>
              <a:t>Misal target peningkatan untuk blogging skills mencakup aspek :</a:t>
            </a:r>
          </a:p>
          <a:p>
            <a:pPr marL="571500" indent="-571500">
              <a:spcBef>
                <a:spcPts val="600"/>
              </a:spcBef>
              <a:spcAft>
                <a:spcPts val="600"/>
              </a:spcAft>
              <a:buFont typeface="Arial" panose="020B0604020202020204" pitchFamily="34" charset="0"/>
              <a:buChar char="•"/>
            </a:pPr>
            <a:r>
              <a:rPr lang="af-ZA" sz="3600" b="1" i="1" noProof="1">
                <a:solidFill>
                  <a:schemeClr val="bg1"/>
                </a:solidFill>
              </a:rPr>
              <a:t>Mampu membuat blog dengan wordpress</a:t>
            </a:r>
          </a:p>
          <a:p>
            <a:pPr marL="571500" indent="-571500">
              <a:spcBef>
                <a:spcPts val="600"/>
              </a:spcBef>
              <a:spcAft>
                <a:spcPts val="600"/>
              </a:spcAft>
              <a:buFont typeface="Arial" panose="020B0604020202020204" pitchFamily="34" charset="0"/>
              <a:buChar char="•"/>
            </a:pPr>
            <a:r>
              <a:rPr lang="af-ZA" sz="3600" b="1" i="1" noProof="1">
                <a:solidFill>
                  <a:schemeClr val="bg1"/>
                </a:solidFill>
              </a:rPr>
              <a:t>Mampu menulis konten baru blog setiap minggu sebanyak minimal 500 kata</a:t>
            </a:r>
          </a:p>
          <a:p>
            <a:pPr marL="571500" indent="-571500">
              <a:spcBef>
                <a:spcPts val="600"/>
              </a:spcBef>
              <a:spcAft>
                <a:spcPts val="600"/>
              </a:spcAft>
              <a:buFont typeface="Arial" panose="020B0604020202020204" pitchFamily="34" charset="0"/>
              <a:buChar char="•"/>
            </a:pPr>
            <a:r>
              <a:rPr lang="af-ZA" sz="3600" b="1" i="1" noProof="1">
                <a:solidFill>
                  <a:schemeClr val="bg1"/>
                </a:solidFill>
              </a:rPr>
              <a:t>Mampu melakukan SEO marketing untuk meningkatkan trafik website</a:t>
            </a:r>
          </a:p>
          <a:p>
            <a:pPr marL="571500" indent="-571500">
              <a:spcBef>
                <a:spcPts val="600"/>
              </a:spcBef>
              <a:spcAft>
                <a:spcPts val="600"/>
              </a:spcAft>
              <a:buFont typeface="Arial" panose="020B0604020202020204" pitchFamily="34" charset="0"/>
              <a:buChar char="•"/>
            </a:pPr>
            <a:r>
              <a:rPr lang="af-ZA" sz="3600" b="1" i="1" noProof="1">
                <a:solidFill>
                  <a:schemeClr val="bg1"/>
                </a:solidFill>
              </a:rPr>
              <a:t>Mampu melakukan email marketing untuk menjaring pelanggan email</a:t>
            </a:r>
          </a:p>
        </p:txBody>
      </p:sp>
      <p:sp>
        <p:nvSpPr>
          <p:cNvPr id="2" name="AutoShape 4" descr="Image result for multitasking"/>
          <p:cNvSpPr>
            <a:spLocks noChangeAspect="1" noChangeArrowheads="1"/>
          </p:cNvSpPr>
          <p:nvPr/>
        </p:nvSpPr>
        <p:spPr bwMode="auto">
          <a:xfrm>
            <a:off x="4331985" y="-14396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62633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4F8202-F695-41F4-8331-2F96D9C1F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9" y="1452"/>
            <a:ext cx="4571032" cy="6856548"/>
          </a:xfrm>
          <a:prstGeom prst="rect">
            <a:avLst/>
          </a:prstGeom>
        </p:spPr>
      </p:pic>
      <p:sp>
        <p:nvSpPr>
          <p:cNvPr id="2" name="Rectangle 1">
            <a:extLst>
              <a:ext uri="{FF2B5EF4-FFF2-40B4-BE49-F238E27FC236}">
                <a16:creationId xmlns:a16="http://schemas.microsoft.com/office/drawing/2014/main" id="{10B39549-3FD9-4468-8A4A-E830E2E8622F}"/>
              </a:ext>
            </a:extLst>
          </p:cNvPr>
          <p:cNvSpPr/>
          <p:nvPr/>
        </p:nvSpPr>
        <p:spPr>
          <a:xfrm>
            <a:off x="4355976" y="0"/>
            <a:ext cx="4788024" cy="6858000"/>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292" name="Rectangle 4">
            <a:extLst>
              <a:ext uri="{FF2B5EF4-FFF2-40B4-BE49-F238E27FC236}">
                <a16:creationId xmlns:a16="http://schemas.microsoft.com/office/drawing/2014/main" id="{F0D504C3-9F9E-48DD-9AF1-4825FF1D5303}"/>
              </a:ext>
            </a:extLst>
          </p:cNvPr>
          <p:cNvSpPr>
            <a:spLocks noChangeArrowheads="1"/>
          </p:cNvSpPr>
          <p:nvPr/>
        </p:nvSpPr>
        <p:spPr bwMode="auto">
          <a:xfrm>
            <a:off x="4716016" y="0"/>
            <a:ext cx="4427984" cy="6694140"/>
          </a:xfrm>
          <a:prstGeom prst="rect">
            <a:avLst/>
          </a:prstGeom>
          <a:noFill/>
          <a:ln w="19050">
            <a:noFill/>
            <a:miter lim="800000"/>
            <a:headEnd/>
            <a:tailEnd/>
          </a:ln>
          <a:effectLst/>
        </p:spPr>
        <p:txBody>
          <a:bodyPr wrap="square">
            <a:spAutoFit/>
          </a:bodyPr>
          <a:lstStyle/>
          <a:p>
            <a:r>
              <a:rPr lang="es-ES" altLang="en-US" sz="3900" b="1" noProof="1">
                <a:solidFill>
                  <a:schemeClr val="bg1"/>
                </a:solidFill>
              </a:rPr>
              <a:t>Setelah itu, lakukan proses latihan dan praktek peningkatan skills secara rutin dan konsisten. Lakukan evaluasi secara berkala untuk melihat progres kemajuan skills yang telah dihasilkan. </a:t>
            </a:r>
            <a:endParaRPr lang="af-ZA" altLang="en-US" sz="3900" noProof="1">
              <a:solidFill>
                <a:schemeClr val="bg1"/>
              </a:solidFill>
            </a:endParaRPr>
          </a:p>
        </p:txBody>
      </p:sp>
    </p:spTree>
    <p:extLst>
      <p:ext uri="{BB962C8B-B14F-4D97-AF65-F5344CB8AC3E}">
        <p14:creationId xmlns:p14="http://schemas.microsoft.com/office/powerpoint/2010/main" val="114902509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79512" y="404664"/>
            <a:ext cx="8640960" cy="5755422"/>
          </a:xfrm>
          <a:prstGeom prst="rect">
            <a:avLst/>
          </a:prstGeom>
        </p:spPr>
        <p:txBody>
          <a:bodyPr wrap="square">
            <a:spAutoFit/>
          </a:bodyPr>
          <a:lstStyle/>
          <a:p>
            <a:pPr>
              <a:spcBef>
                <a:spcPts val="1200"/>
              </a:spcBef>
              <a:spcAft>
                <a:spcPts val="1200"/>
              </a:spcAft>
            </a:pPr>
            <a:r>
              <a:rPr lang="af-ZA" sz="4000" b="1" u="sng" noProof="1">
                <a:solidFill>
                  <a:schemeClr val="bg1"/>
                </a:solidFill>
                <a:effectLst>
                  <a:outerShdw blurRad="38100" dist="38100" dir="2700000" algn="tl">
                    <a:srgbClr val="000000">
                      <a:alpha val="43137"/>
                    </a:srgbClr>
                  </a:outerShdw>
                </a:effectLst>
              </a:rPr>
              <a:t>Ciri-ciri Deliberate Practice :</a:t>
            </a:r>
          </a:p>
          <a:p>
            <a:pPr marL="571500" indent="-571500">
              <a:spcBef>
                <a:spcPts val="1200"/>
              </a:spcBef>
              <a:spcAft>
                <a:spcPts val="1200"/>
              </a:spcAft>
              <a:buFont typeface="Arial" panose="020B0604020202020204" pitchFamily="34" charset="0"/>
              <a:buChar char="•"/>
            </a:pPr>
            <a:r>
              <a:rPr lang="af-ZA" sz="4400" noProof="1">
                <a:solidFill>
                  <a:schemeClr val="bg1"/>
                </a:solidFill>
              </a:rPr>
              <a:t>Latihan secara keras, menguras energi dan pikiran; tidak nyaman (keluar dari comfort zone); bukan rutinitas belaka. Kalau merasa nyaman atau merasa dalam comfort zone, artinya latihan atau praktek kita kurang keras. </a:t>
            </a:r>
          </a:p>
        </p:txBody>
      </p:sp>
    </p:spTree>
    <p:extLst>
      <p:ext uri="{BB962C8B-B14F-4D97-AF65-F5344CB8AC3E}">
        <p14:creationId xmlns:p14="http://schemas.microsoft.com/office/powerpoint/2010/main" val="187767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47F0B6-279B-4651-9C0F-86B766EA726A}"/>
              </a:ext>
            </a:extLst>
          </p:cNvPr>
          <p:cNvSpPr/>
          <p:nvPr/>
        </p:nvSpPr>
        <p:spPr>
          <a:xfrm>
            <a:off x="-1" y="0"/>
            <a:ext cx="4355977" cy="6858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6" name="TextBox 5">
            <a:extLst>
              <a:ext uri="{FF2B5EF4-FFF2-40B4-BE49-F238E27FC236}">
                <a16:creationId xmlns:a16="http://schemas.microsoft.com/office/drawing/2014/main" id="{15C09A3E-E083-4ADD-8005-EB8683B0470F}"/>
              </a:ext>
            </a:extLst>
          </p:cNvPr>
          <p:cNvSpPr txBox="1"/>
          <p:nvPr/>
        </p:nvSpPr>
        <p:spPr>
          <a:xfrm>
            <a:off x="172177" y="1124744"/>
            <a:ext cx="4011620" cy="3785652"/>
          </a:xfrm>
          <a:prstGeom prst="rect">
            <a:avLst/>
          </a:prstGeom>
          <a:noFill/>
          <a:ln>
            <a:noFill/>
          </a:ln>
        </p:spPr>
        <p:txBody>
          <a:bodyPr wrap="square" rtlCol="0">
            <a:spAutoFit/>
          </a:bodyPr>
          <a:lstStyle/>
          <a:p>
            <a:pPr algn="ctr"/>
            <a:r>
              <a:rPr lang="af-ZA" sz="4800" b="1" noProof="1">
                <a:solidFill>
                  <a:schemeClr val="bg1"/>
                </a:solidFill>
                <a:effectLst>
                  <a:outerShdw blurRad="38100" dist="38100" dir="2700000" algn="tl">
                    <a:srgbClr val="000000">
                      <a:alpha val="43137"/>
                    </a:srgbClr>
                  </a:outerShdw>
                </a:effectLst>
              </a:rPr>
              <a:t>Bekal berharga saat menemui kendala dan problem yang amat terjal</a:t>
            </a:r>
            <a:endParaRPr lang="af-ZA" sz="2800" b="1" noProof="1">
              <a:solidFill>
                <a:schemeClr val="bg1"/>
              </a:solidFill>
            </a:endParaRPr>
          </a:p>
        </p:txBody>
      </p:sp>
      <p:pic>
        <p:nvPicPr>
          <p:cNvPr id="3" name="Picture 2">
            <a:extLst>
              <a:ext uri="{FF2B5EF4-FFF2-40B4-BE49-F238E27FC236}">
                <a16:creationId xmlns:a16="http://schemas.microsoft.com/office/drawing/2014/main" id="{75A77318-B7EB-443F-9746-E2DFD9A47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2561" y="0"/>
            <a:ext cx="4691439" cy="6858000"/>
          </a:xfrm>
          <a:prstGeom prst="rect">
            <a:avLst/>
          </a:prstGeom>
        </p:spPr>
      </p:pic>
    </p:spTree>
    <p:extLst>
      <p:ext uri="{BB962C8B-B14F-4D97-AF65-F5344CB8AC3E}">
        <p14:creationId xmlns:p14="http://schemas.microsoft.com/office/powerpoint/2010/main" val="2271004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51520" y="476672"/>
            <a:ext cx="8640960" cy="5632311"/>
          </a:xfrm>
          <a:prstGeom prst="rect">
            <a:avLst/>
          </a:prstGeom>
        </p:spPr>
        <p:txBody>
          <a:bodyPr wrap="square">
            <a:spAutoFit/>
          </a:bodyPr>
          <a:lstStyle/>
          <a:p>
            <a:pPr marL="571500" indent="-571500">
              <a:spcBef>
                <a:spcPts val="1200"/>
              </a:spcBef>
              <a:spcAft>
                <a:spcPts val="1200"/>
              </a:spcAft>
              <a:buFont typeface="Arial" panose="020B0604020202020204" pitchFamily="34" charset="0"/>
              <a:buChar char="•"/>
            </a:pPr>
            <a:r>
              <a:rPr lang="af-ZA" sz="4000" noProof="1">
                <a:solidFill>
                  <a:schemeClr val="bg1"/>
                </a:solidFill>
              </a:rPr>
              <a:t>Misal saat melakukan proses peningkatan skills bahasa Inggris, atau praktek menguasai skills FB Ads, maka prosesnya harus super intensif, ekstra keras, dan harus memeras kekuatan pikiran kita hingga ke tahap maksimal. Deliberate practice memang harus membuat kita tidak nyaman (keluar dari comfort zone). </a:t>
            </a:r>
          </a:p>
        </p:txBody>
      </p:sp>
    </p:spTree>
    <p:extLst>
      <p:ext uri="{BB962C8B-B14F-4D97-AF65-F5344CB8AC3E}">
        <p14:creationId xmlns:p14="http://schemas.microsoft.com/office/powerpoint/2010/main" val="458603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51520" y="476672"/>
            <a:ext cx="8640960" cy="5632311"/>
          </a:xfrm>
          <a:prstGeom prst="rect">
            <a:avLst/>
          </a:prstGeom>
        </p:spPr>
        <p:txBody>
          <a:bodyPr wrap="square">
            <a:spAutoFit/>
          </a:bodyPr>
          <a:lstStyle/>
          <a:p>
            <a:pPr marL="571500" indent="-571500">
              <a:spcBef>
                <a:spcPts val="1200"/>
              </a:spcBef>
              <a:spcAft>
                <a:spcPts val="1200"/>
              </a:spcAft>
              <a:buFont typeface="Arial" panose="020B0604020202020204" pitchFamily="34" charset="0"/>
              <a:buChar char="•"/>
            </a:pPr>
            <a:r>
              <a:rPr lang="af-ZA" sz="4000" noProof="1">
                <a:solidFill>
                  <a:schemeClr val="bg1"/>
                </a:solidFill>
              </a:rPr>
              <a:t>Ciri lain deliberate practice : </a:t>
            </a:r>
            <a:r>
              <a:rPr lang="af-ZA" sz="4000" b="1" u="sng" noProof="1">
                <a:solidFill>
                  <a:schemeClr val="bg1"/>
                </a:solidFill>
              </a:rPr>
              <a:t>fokus pada peningkatan skills yang ditargetkan</a:t>
            </a:r>
            <a:r>
              <a:rPr lang="af-ZA" sz="4000" noProof="1">
                <a:solidFill>
                  <a:schemeClr val="bg1"/>
                </a:solidFill>
              </a:rPr>
              <a:t>. Jadi saat melakukan latihan atau praktek secara rutin, maka ada target peningkatan skills spesifik yang ingin diraih. Kita melakukan latihan dan praktek secara spartan demi meraih peningkatan skills yang diharapkan. </a:t>
            </a:r>
          </a:p>
        </p:txBody>
      </p:sp>
    </p:spTree>
    <p:extLst>
      <p:ext uri="{BB962C8B-B14F-4D97-AF65-F5344CB8AC3E}">
        <p14:creationId xmlns:p14="http://schemas.microsoft.com/office/powerpoint/2010/main" val="1861630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1A5139-5225-487E-9BDD-A14935022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2430"/>
            <a:ext cx="9144000" cy="5143500"/>
          </a:xfrm>
          <a:prstGeom prst="rect">
            <a:avLst/>
          </a:prstGeom>
        </p:spPr>
      </p:pic>
      <p:sp>
        <p:nvSpPr>
          <p:cNvPr id="3" name="Rectangle 2"/>
          <p:cNvSpPr/>
          <p:nvPr/>
        </p:nvSpPr>
        <p:spPr>
          <a:xfrm>
            <a:off x="0" y="0"/>
            <a:ext cx="9144000" cy="27089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51520" y="200298"/>
            <a:ext cx="8640960" cy="2308324"/>
          </a:xfrm>
          <a:prstGeom prst="rect">
            <a:avLst/>
          </a:prstGeom>
        </p:spPr>
        <p:txBody>
          <a:bodyPr wrap="square">
            <a:spAutoFit/>
          </a:bodyPr>
          <a:lstStyle/>
          <a:p>
            <a:pPr marL="571500" indent="-571500">
              <a:spcBef>
                <a:spcPts val="1200"/>
              </a:spcBef>
              <a:spcAft>
                <a:spcPts val="1200"/>
              </a:spcAft>
              <a:buFont typeface="Arial" panose="020B0604020202020204" pitchFamily="34" charset="0"/>
              <a:buChar char="•"/>
            </a:pPr>
            <a:r>
              <a:rPr lang="af-ZA" sz="3600" noProof="1">
                <a:solidFill>
                  <a:schemeClr val="bg1"/>
                </a:solidFill>
              </a:rPr>
              <a:t>Ciri berikutnya dari deliberate practice : </a:t>
            </a:r>
            <a:r>
              <a:rPr lang="af-ZA" sz="3600" b="1" u="sng" noProof="1">
                <a:solidFill>
                  <a:schemeClr val="bg1"/>
                </a:solidFill>
              </a:rPr>
              <a:t>ada umpan balik yang memberitahu kita, apakah skills kita sudah makin tumbuh atau tetap stagnan.  </a:t>
            </a:r>
            <a:endParaRPr lang="af-ZA" sz="3600" noProof="1">
              <a:solidFill>
                <a:schemeClr val="bg1"/>
              </a:solidFill>
            </a:endParaRPr>
          </a:p>
        </p:txBody>
      </p:sp>
    </p:spTree>
    <p:extLst>
      <p:ext uri="{BB962C8B-B14F-4D97-AF65-F5344CB8AC3E}">
        <p14:creationId xmlns:p14="http://schemas.microsoft.com/office/powerpoint/2010/main" val="2031566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51520" y="289006"/>
            <a:ext cx="8640960" cy="6247864"/>
          </a:xfrm>
          <a:prstGeom prst="rect">
            <a:avLst/>
          </a:prstGeom>
        </p:spPr>
        <p:txBody>
          <a:bodyPr wrap="square">
            <a:spAutoFit/>
          </a:bodyPr>
          <a:lstStyle/>
          <a:p>
            <a:pPr>
              <a:spcBef>
                <a:spcPts val="1200"/>
              </a:spcBef>
              <a:spcAft>
                <a:spcPts val="1200"/>
              </a:spcAft>
            </a:pPr>
            <a:r>
              <a:rPr lang="af-ZA" sz="3600" noProof="1">
                <a:solidFill>
                  <a:schemeClr val="bg1"/>
                </a:solidFill>
              </a:rPr>
              <a:t>Umpan balik ini  berupa hasil dari praktek atau latihan yang telah kita lakukan. Misal : apakah kita benar-benar sukses menulis 1000 kata? Atau apakah iklan FB Ads kita benar-benar mendatangkan profit? </a:t>
            </a:r>
          </a:p>
          <a:p>
            <a:pPr>
              <a:spcBef>
                <a:spcPts val="1200"/>
              </a:spcBef>
              <a:spcAft>
                <a:spcPts val="1200"/>
              </a:spcAft>
            </a:pPr>
            <a:r>
              <a:rPr lang="af-ZA" sz="3600" noProof="1">
                <a:solidFill>
                  <a:schemeClr val="bg1"/>
                </a:solidFill>
              </a:rPr>
              <a:t>Atau : apakah kita berhasil memasak masakan Eropa dengan rasa maknyuss sesuai target? Atau apakah kita berhasil menguasai 20 kosa kata bahasa Inggris tiap harinya?</a:t>
            </a:r>
          </a:p>
          <a:p>
            <a:pPr marL="571500" indent="-571500">
              <a:spcBef>
                <a:spcPts val="1200"/>
              </a:spcBef>
              <a:spcAft>
                <a:spcPts val="1200"/>
              </a:spcAft>
              <a:buFont typeface="Arial" panose="020B0604020202020204" pitchFamily="34" charset="0"/>
              <a:buChar char="•"/>
            </a:pPr>
            <a:endParaRPr lang="af-ZA" sz="3600" noProof="1">
              <a:solidFill>
                <a:schemeClr val="bg1"/>
              </a:solidFill>
            </a:endParaRPr>
          </a:p>
        </p:txBody>
      </p:sp>
    </p:spTree>
    <p:extLst>
      <p:ext uri="{BB962C8B-B14F-4D97-AF65-F5344CB8AC3E}">
        <p14:creationId xmlns:p14="http://schemas.microsoft.com/office/powerpoint/2010/main" val="2632467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51520" y="289006"/>
            <a:ext cx="8640960" cy="5632311"/>
          </a:xfrm>
          <a:prstGeom prst="rect">
            <a:avLst/>
          </a:prstGeom>
        </p:spPr>
        <p:txBody>
          <a:bodyPr wrap="square">
            <a:spAutoFit/>
          </a:bodyPr>
          <a:lstStyle/>
          <a:p>
            <a:pPr>
              <a:spcBef>
                <a:spcPts val="1200"/>
              </a:spcBef>
              <a:spcAft>
                <a:spcPts val="1200"/>
              </a:spcAft>
            </a:pPr>
            <a:r>
              <a:rPr lang="af-ZA" sz="4000" noProof="1">
                <a:solidFill>
                  <a:schemeClr val="bg1"/>
                </a:solidFill>
              </a:rPr>
              <a:t>Melalui umpan balik hasil nyata praktek inilah, kita akan mengetahui apakah skills kita telah mengalami peningkatan atau tidak. Jika hasilnya sesuai harapan maka ini menunjukkan skills kita telah bergerak makin maju. Umpan balik nyata ini yang secara fundamental akan menunjukkan sejauh mana skills kita telah tumbuh. </a:t>
            </a:r>
            <a:endParaRPr lang="af-ZA" sz="3600" noProof="1">
              <a:solidFill>
                <a:schemeClr val="bg1"/>
              </a:solidFill>
            </a:endParaRPr>
          </a:p>
        </p:txBody>
      </p:sp>
    </p:spTree>
    <p:extLst>
      <p:ext uri="{BB962C8B-B14F-4D97-AF65-F5344CB8AC3E}">
        <p14:creationId xmlns:p14="http://schemas.microsoft.com/office/powerpoint/2010/main" val="2962436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51520" y="289006"/>
            <a:ext cx="8640960" cy="5632311"/>
          </a:xfrm>
          <a:prstGeom prst="rect">
            <a:avLst/>
          </a:prstGeom>
        </p:spPr>
        <p:txBody>
          <a:bodyPr wrap="square">
            <a:spAutoFit/>
          </a:bodyPr>
          <a:lstStyle/>
          <a:p>
            <a:pPr>
              <a:spcBef>
                <a:spcPts val="1200"/>
              </a:spcBef>
              <a:spcAft>
                <a:spcPts val="1200"/>
              </a:spcAft>
            </a:pPr>
            <a:r>
              <a:rPr lang="af-ZA" sz="4000" noProof="1">
                <a:solidFill>
                  <a:schemeClr val="bg1"/>
                </a:solidFill>
              </a:rPr>
              <a:t>Tanpa adanya umpan balik kinerja atau hasil nyata dari latihan yang kita lakukan, maka kita akan kesulitan untuk mengukur kemajuan skills kita. Itulah kenapa dalam </a:t>
            </a:r>
            <a:r>
              <a:rPr lang="af-ZA" sz="4000" b="1" u="sng" noProof="1">
                <a:solidFill>
                  <a:schemeClr val="bg1"/>
                </a:solidFill>
              </a:rPr>
              <a:t>deliberate practice kita mesti menetapkan target peningkatan skills yang terukur dan nyata</a:t>
            </a:r>
            <a:r>
              <a:rPr lang="af-ZA" sz="4000" noProof="1">
                <a:solidFill>
                  <a:schemeClr val="bg1"/>
                </a:solidFill>
              </a:rPr>
              <a:t>. Sebab dengan cara ini maka kita bisa mengukur kemajuan skills kita secara sistematis. </a:t>
            </a:r>
            <a:endParaRPr lang="af-ZA" sz="3600" noProof="1">
              <a:solidFill>
                <a:schemeClr val="bg1"/>
              </a:solidFill>
            </a:endParaRPr>
          </a:p>
        </p:txBody>
      </p:sp>
    </p:spTree>
    <p:extLst>
      <p:ext uri="{BB962C8B-B14F-4D97-AF65-F5344CB8AC3E}">
        <p14:creationId xmlns:p14="http://schemas.microsoft.com/office/powerpoint/2010/main" val="3303776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581640"/>
            <a:ext cx="9144000" cy="369472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5" name="Rectangle 4"/>
          <p:cNvSpPr/>
          <p:nvPr/>
        </p:nvSpPr>
        <p:spPr>
          <a:xfrm>
            <a:off x="323528" y="1916832"/>
            <a:ext cx="8318158" cy="2308324"/>
          </a:xfrm>
          <a:prstGeom prst="rect">
            <a:avLst/>
          </a:prstGeom>
        </p:spPr>
        <p:txBody>
          <a:bodyPr wrap="square">
            <a:spAutoFit/>
          </a:bodyPr>
          <a:lstStyle/>
          <a:p>
            <a:pPr algn="ctr">
              <a:spcBef>
                <a:spcPts val="1800"/>
              </a:spcBef>
              <a:spcAft>
                <a:spcPts val="1800"/>
              </a:spcAft>
            </a:pPr>
            <a:r>
              <a:rPr lang="en-US" sz="4800" b="1" noProof="1">
                <a:solidFill>
                  <a:srgbClr val="002060"/>
                </a:solidFill>
              </a:rPr>
              <a:t>Rumuskan rencana peningkatan skills Anda melalui metode deliberate practice</a:t>
            </a:r>
          </a:p>
        </p:txBody>
      </p:sp>
      <p:sp>
        <p:nvSpPr>
          <p:cNvPr id="2" name="Rectangle 1">
            <a:extLst>
              <a:ext uri="{FF2B5EF4-FFF2-40B4-BE49-F238E27FC236}">
                <a16:creationId xmlns:a16="http://schemas.microsoft.com/office/drawing/2014/main" id="{800C8F4F-BB11-4E5A-9AF9-84A83B16FA25}"/>
              </a:ext>
            </a:extLst>
          </p:cNvPr>
          <p:cNvSpPr/>
          <p:nvPr/>
        </p:nvSpPr>
        <p:spPr>
          <a:xfrm>
            <a:off x="0" y="0"/>
            <a:ext cx="9144000" cy="141277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6" name="Rectangle 5">
            <a:extLst>
              <a:ext uri="{FF2B5EF4-FFF2-40B4-BE49-F238E27FC236}">
                <a16:creationId xmlns:a16="http://schemas.microsoft.com/office/drawing/2014/main" id="{E273A8DC-1994-42E2-8D23-FBB95A865434}"/>
              </a:ext>
            </a:extLst>
          </p:cNvPr>
          <p:cNvSpPr/>
          <p:nvPr/>
        </p:nvSpPr>
        <p:spPr>
          <a:xfrm>
            <a:off x="0" y="5445224"/>
            <a:ext cx="9144000" cy="141277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3" name="TextBox 2">
            <a:extLst>
              <a:ext uri="{FF2B5EF4-FFF2-40B4-BE49-F238E27FC236}">
                <a16:creationId xmlns:a16="http://schemas.microsoft.com/office/drawing/2014/main" id="{A500AD54-DA5D-4035-8F1C-BA3AE0248347}"/>
              </a:ext>
            </a:extLst>
          </p:cNvPr>
          <p:cNvSpPr txBox="1"/>
          <p:nvPr/>
        </p:nvSpPr>
        <p:spPr>
          <a:xfrm>
            <a:off x="323528" y="189301"/>
            <a:ext cx="5155579" cy="1015663"/>
          </a:xfrm>
          <a:prstGeom prst="rect">
            <a:avLst/>
          </a:prstGeom>
          <a:noFill/>
        </p:spPr>
        <p:txBody>
          <a:bodyPr wrap="none" rtlCol="0">
            <a:spAutoFit/>
          </a:bodyPr>
          <a:lstStyle/>
          <a:p>
            <a:r>
              <a:rPr lang="en-US" sz="6000" b="1" dirty="0">
                <a:solidFill>
                  <a:schemeClr val="bg1"/>
                </a:solidFill>
              </a:rPr>
              <a:t>Action Plan #2 :</a:t>
            </a:r>
            <a:endParaRPr lang="sq-AL" sz="6000" b="1" dirty="0">
              <a:solidFill>
                <a:schemeClr val="bg1"/>
              </a:solidFill>
            </a:endParaRPr>
          </a:p>
        </p:txBody>
      </p:sp>
    </p:spTree>
    <p:extLst>
      <p:ext uri="{BB962C8B-B14F-4D97-AF65-F5344CB8AC3E}">
        <p14:creationId xmlns:p14="http://schemas.microsoft.com/office/powerpoint/2010/main" val="517727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2" name="Rectangle 1"/>
          <p:cNvSpPr/>
          <p:nvPr/>
        </p:nvSpPr>
        <p:spPr>
          <a:xfrm>
            <a:off x="-17088" y="928521"/>
            <a:ext cx="9161087" cy="343658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67544" y="928520"/>
            <a:ext cx="8463884" cy="3139321"/>
          </a:xfrm>
          <a:prstGeom prst="rect">
            <a:avLst/>
          </a:prstGeom>
        </p:spPr>
        <p:txBody>
          <a:bodyPr wrap="square">
            <a:spAutoFit/>
          </a:bodyPr>
          <a:lstStyle/>
          <a:p>
            <a:r>
              <a:rPr lang="en-US" sz="6600" b="1" dirty="0" err="1">
                <a:solidFill>
                  <a:schemeClr val="bg1"/>
                </a:solidFill>
              </a:rPr>
              <a:t>Jadikan</a:t>
            </a:r>
            <a:r>
              <a:rPr lang="en-US" sz="6600" b="1" dirty="0">
                <a:solidFill>
                  <a:schemeClr val="bg1"/>
                </a:solidFill>
              </a:rPr>
              <a:t> </a:t>
            </a:r>
            <a:r>
              <a:rPr lang="en-US" sz="6600" b="1" dirty="0" err="1">
                <a:solidFill>
                  <a:schemeClr val="bg1"/>
                </a:solidFill>
              </a:rPr>
              <a:t>pelaksanaan</a:t>
            </a:r>
            <a:r>
              <a:rPr lang="en-US" sz="6600" b="1" dirty="0">
                <a:solidFill>
                  <a:schemeClr val="bg1"/>
                </a:solidFill>
              </a:rPr>
              <a:t> deliberate practice </a:t>
            </a:r>
            <a:r>
              <a:rPr lang="en-US" sz="6600" b="1" dirty="0" err="1">
                <a:solidFill>
                  <a:schemeClr val="bg1"/>
                </a:solidFill>
              </a:rPr>
              <a:t>sebagai</a:t>
            </a:r>
            <a:r>
              <a:rPr lang="en-US" sz="6600" b="1" dirty="0">
                <a:solidFill>
                  <a:schemeClr val="bg1"/>
                </a:solidFill>
              </a:rPr>
              <a:t> NEW HABIT</a:t>
            </a:r>
            <a:endParaRPr lang="en-US" sz="6600" b="1" u="sng" dirty="0">
              <a:solidFill>
                <a:schemeClr val="bg1"/>
              </a:solidFill>
            </a:endParaRPr>
          </a:p>
        </p:txBody>
      </p:sp>
    </p:spTree>
    <p:extLst>
      <p:ext uri="{BB962C8B-B14F-4D97-AF65-F5344CB8AC3E}">
        <p14:creationId xmlns:p14="http://schemas.microsoft.com/office/powerpoint/2010/main" val="1624862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4" name="Rectangle 3"/>
          <p:cNvSpPr/>
          <p:nvPr/>
        </p:nvSpPr>
        <p:spPr>
          <a:xfrm>
            <a:off x="323528" y="980728"/>
            <a:ext cx="8496944" cy="4093428"/>
          </a:xfrm>
          <a:prstGeom prst="rect">
            <a:avLst/>
          </a:prstGeom>
        </p:spPr>
        <p:txBody>
          <a:bodyPr wrap="square">
            <a:spAutoFit/>
          </a:bodyPr>
          <a:lstStyle/>
          <a:p>
            <a:pPr>
              <a:spcBef>
                <a:spcPts val="1200"/>
              </a:spcBef>
              <a:spcAft>
                <a:spcPts val="1200"/>
              </a:spcAft>
            </a:pPr>
            <a:r>
              <a:rPr lang="af-ZA" sz="4800" b="1" noProof="1">
                <a:solidFill>
                  <a:schemeClr val="bg2"/>
                </a:solidFill>
              </a:rPr>
              <a:t>Habit Implementation Plan adalah :</a:t>
            </a:r>
          </a:p>
          <a:p>
            <a:pPr lvl="1">
              <a:spcBef>
                <a:spcPts val="1200"/>
              </a:spcBef>
              <a:spcAft>
                <a:spcPts val="1200"/>
              </a:spcAft>
            </a:pPr>
            <a:r>
              <a:rPr lang="af-ZA" sz="4800" b="1" noProof="1">
                <a:solidFill>
                  <a:schemeClr val="bg2"/>
                </a:solidFill>
              </a:rPr>
              <a:t>Rencana spesifik kapan, di mana dan bagaimana Anda akan memulai habit baru</a:t>
            </a:r>
            <a:endParaRPr lang="af-ZA" sz="4800" noProof="1">
              <a:solidFill>
                <a:schemeClr val="bg2"/>
              </a:solidFill>
            </a:endParaRPr>
          </a:p>
        </p:txBody>
      </p:sp>
    </p:spTree>
    <p:extLst>
      <p:ext uri="{BB962C8B-B14F-4D97-AF65-F5344CB8AC3E}">
        <p14:creationId xmlns:p14="http://schemas.microsoft.com/office/powerpoint/2010/main" val="750101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462DF9-FBED-4333-B758-F8B711E19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4" y="1434411"/>
            <a:ext cx="9144000" cy="5429250"/>
          </a:xfrm>
          <a:prstGeom prst="rect">
            <a:avLst/>
          </a:prstGeom>
        </p:spPr>
      </p:pic>
      <p:sp>
        <p:nvSpPr>
          <p:cNvPr id="5" name="Rectangle 4">
            <a:extLst>
              <a:ext uri="{FF2B5EF4-FFF2-40B4-BE49-F238E27FC236}">
                <a16:creationId xmlns:a16="http://schemas.microsoft.com/office/drawing/2014/main" id="{FD4DBC7D-13E1-4D36-83C3-FBFD8C97D5A5}"/>
              </a:ext>
            </a:extLst>
          </p:cNvPr>
          <p:cNvSpPr/>
          <p:nvPr/>
        </p:nvSpPr>
        <p:spPr>
          <a:xfrm>
            <a:off x="0" y="0"/>
            <a:ext cx="9144000" cy="1916832"/>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2" name="TextBox 1">
            <a:extLst>
              <a:ext uri="{FF2B5EF4-FFF2-40B4-BE49-F238E27FC236}">
                <a16:creationId xmlns:a16="http://schemas.microsoft.com/office/drawing/2014/main" id="{A39692F5-6FB4-42BA-A8D1-B9928C39A523}"/>
              </a:ext>
            </a:extLst>
          </p:cNvPr>
          <p:cNvSpPr txBox="1"/>
          <p:nvPr/>
        </p:nvSpPr>
        <p:spPr>
          <a:xfrm>
            <a:off x="323528" y="260648"/>
            <a:ext cx="8208912" cy="1446550"/>
          </a:xfrm>
          <a:prstGeom prst="rect">
            <a:avLst/>
          </a:prstGeom>
          <a:noFill/>
        </p:spPr>
        <p:txBody>
          <a:bodyPr wrap="square" rtlCol="0">
            <a:spAutoFit/>
          </a:bodyPr>
          <a:lstStyle/>
          <a:p>
            <a:pPr lvl="0" algn="ctr">
              <a:spcBef>
                <a:spcPts val="1200"/>
              </a:spcBef>
              <a:spcAft>
                <a:spcPts val="1200"/>
              </a:spcAft>
            </a:pPr>
            <a:r>
              <a:rPr lang="sq-AL" sz="4400" noProof="1">
                <a:solidFill>
                  <a:schemeClr val="bg1"/>
                </a:solidFill>
              </a:rPr>
              <a:t>Setiap </a:t>
            </a:r>
            <a:r>
              <a:rPr lang="en-US" sz="4400" noProof="1">
                <a:solidFill>
                  <a:schemeClr val="bg1"/>
                </a:solidFill>
              </a:rPr>
              <a:t>pagi jam 8 sampai jam 10 saya akan menulis 500 kata.</a:t>
            </a:r>
          </a:p>
        </p:txBody>
      </p:sp>
    </p:spTree>
    <p:extLst>
      <p:ext uri="{BB962C8B-B14F-4D97-AF65-F5344CB8AC3E}">
        <p14:creationId xmlns:p14="http://schemas.microsoft.com/office/powerpoint/2010/main" val="3511975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47F0B6-279B-4651-9C0F-86B766EA726A}"/>
              </a:ext>
            </a:extLst>
          </p:cNvPr>
          <p:cNvSpPr/>
          <p:nvPr/>
        </p:nvSpPr>
        <p:spPr>
          <a:xfrm>
            <a:off x="-1" y="0"/>
            <a:ext cx="4537178" cy="6858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6" name="TextBox 5">
            <a:extLst>
              <a:ext uri="{FF2B5EF4-FFF2-40B4-BE49-F238E27FC236}">
                <a16:creationId xmlns:a16="http://schemas.microsoft.com/office/drawing/2014/main" id="{15C09A3E-E083-4ADD-8005-EB8683B0470F}"/>
              </a:ext>
            </a:extLst>
          </p:cNvPr>
          <p:cNvSpPr txBox="1"/>
          <p:nvPr/>
        </p:nvSpPr>
        <p:spPr>
          <a:xfrm>
            <a:off x="56324" y="404664"/>
            <a:ext cx="4299652" cy="3785652"/>
          </a:xfrm>
          <a:prstGeom prst="rect">
            <a:avLst/>
          </a:prstGeom>
          <a:noFill/>
          <a:ln>
            <a:noFill/>
          </a:ln>
        </p:spPr>
        <p:txBody>
          <a:bodyPr wrap="square" rtlCol="0">
            <a:spAutoFit/>
          </a:bodyPr>
          <a:lstStyle/>
          <a:p>
            <a:pPr algn="ctr"/>
            <a:r>
              <a:rPr lang="af-ZA" sz="4800" b="1" noProof="1">
                <a:solidFill>
                  <a:schemeClr val="bg1"/>
                </a:solidFill>
                <a:effectLst>
                  <a:outerShdw blurRad="38100" dist="38100" dir="2700000" algn="tl">
                    <a:srgbClr val="000000">
                      <a:alpha val="43137"/>
                    </a:srgbClr>
                  </a:outerShdw>
                </a:effectLst>
              </a:rPr>
              <a:t>Passion akan membawa kita pada kinerja puncak (flow state of being)</a:t>
            </a:r>
            <a:endParaRPr lang="af-ZA" sz="2800" b="1" noProof="1">
              <a:solidFill>
                <a:schemeClr val="bg1"/>
              </a:solidFill>
            </a:endParaRPr>
          </a:p>
        </p:txBody>
      </p:sp>
      <p:pic>
        <p:nvPicPr>
          <p:cNvPr id="3" name="Picture 2">
            <a:extLst>
              <a:ext uri="{FF2B5EF4-FFF2-40B4-BE49-F238E27FC236}">
                <a16:creationId xmlns:a16="http://schemas.microsoft.com/office/drawing/2014/main" id="{D0AF389A-1359-4BA8-B2ED-322AC269A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824" y="0"/>
            <a:ext cx="4562856" cy="6858000"/>
          </a:xfrm>
          <a:prstGeom prst="rect">
            <a:avLst/>
          </a:prstGeom>
        </p:spPr>
      </p:pic>
    </p:spTree>
    <p:extLst>
      <p:ext uri="{BB962C8B-B14F-4D97-AF65-F5344CB8AC3E}">
        <p14:creationId xmlns:p14="http://schemas.microsoft.com/office/powerpoint/2010/main" val="2462356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8377B2-5F3F-4C33-B6AF-8C15FEF62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704"/>
            <a:ext cx="9156121" cy="6093296"/>
          </a:xfrm>
          <a:prstGeom prst="rect">
            <a:avLst/>
          </a:prstGeom>
        </p:spPr>
      </p:pic>
      <p:sp>
        <p:nvSpPr>
          <p:cNvPr id="5" name="Rectangle 4">
            <a:extLst>
              <a:ext uri="{FF2B5EF4-FFF2-40B4-BE49-F238E27FC236}">
                <a16:creationId xmlns:a16="http://schemas.microsoft.com/office/drawing/2014/main" id="{58F870B2-D21F-43B2-A5FC-F489FCA4303A}"/>
              </a:ext>
            </a:extLst>
          </p:cNvPr>
          <p:cNvSpPr/>
          <p:nvPr/>
        </p:nvSpPr>
        <p:spPr>
          <a:xfrm>
            <a:off x="0" y="0"/>
            <a:ext cx="9144000" cy="206084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2" name="TextBox 1">
            <a:extLst>
              <a:ext uri="{FF2B5EF4-FFF2-40B4-BE49-F238E27FC236}">
                <a16:creationId xmlns:a16="http://schemas.microsoft.com/office/drawing/2014/main" id="{A39692F5-6FB4-42BA-A8D1-B9928C39A523}"/>
              </a:ext>
            </a:extLst>
          </p:cNvPr>
          <p:cNvSpPr txBox="1"/>
          <p:nvPr/>
        </p:nvSpPr>
        <p:spPr>
          <a:xfrm>
            <a:off x="467544" y="153261"/>
            <a:ext cx="8208912" cy="1754326"/>
          </a:xfrm>
          <a:prstGeom prst="rect">
            <a:avLst/>
          </a:prstGeom>
          <a:noFill/>
        </p:spPr>
        <p:txBody>
          <a:bodyPr wrap="square" rtlCol="0">
            <a:spAutoFit/>
          </a:bodyPr>
          <a:lstStyle/>
          <a:p>
            <a:pPr lvl="0" algn="ctr"/>
            <a:r>
              <a:rPr lang="af-ZA" sz="3600" noProof="1">
                <a:solidFill>
                  <a:schemeClr val="bg1"/>
                </a:solidFill>
              </a:rPr>
              <a:t>Setiap hari, setelah </a:t>
            </a:r>
            <a:r>
              <a:rPr lang="af-ZA" sz="3600" b="1" noProof="1">
                <a:solidFill>
                  <a:schemeClr val="bg1"/>
                </a:solidFill>
              </a:rPr>
              <a:t>selesai makan malam, maka saya akan membaca buku </a:t>
            </a:r>
          </a:p>
          <a:p>
            <a:pPr lvl="0" algn="ctr"/>
            <a:r>
              <a:rPr lang="af-ZA" sz="3600" b="1" noProof="1">
                <a:solidFill>
                  <a:schemeClr val="bg1"/>
                </a:solidFill>
              </a:rPr>
              <a:t>minimal 5 halaman</a:t>
            </a:r>
          </a:p>
        </p:txBody>
      </p:sp>
    </p:spTree>
    <p:extLst>
      <p:ext uri="{BB962C8B-B14F-4D97-AF65-F5344CB8AC3E}">
        <p14:creationId xmlns:p14="http://schemas.microsoft.com/office/powerpoint/2010/main" val="2246732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F3C6CE-F09C-4C3A-BFCA-F83AF3330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 y="1772816"/>
            <a:ext cx="9144000" cy="5148072"/>
          </a:xfrm>
          <a:prstGeom prst="rect">
            <a:avLst/>
          </a:prstGeom>
        </p:spPr>
      </p:pic>
      <p:sp>
        <p:nvSpPr>
          <p:cNvPr id="5" name="Rectangle 4">
            <a:extLst>
              <a:ext uri="{FF2B5EF4-FFF2-40B4-BE49-F238E27FC236}">
                <a16:creationId xmlns:a16="http://schemas.microsoft.com/office/drawing/2014/main" id="{FD4DBC7D-13E1-4D36-83C3-FBFD8C97D5A5}"/>
              </a:ext>
            </a:extLst>
          </p:cNvPr>
          <p:cNvSpPr/>
          <p:nvPr/>
        </p:nvSpPr>
        <p:spPr>
          <a:xfrm>
            <a:off x="0" y="0"/>
            <a:ext cx="9144000" cy="2132856"/>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2" name="TextBox 1">
            <a:extLst>
              <a:ext uri="{FF2B5EF4-FFF2-40B4-BE49-F238E27FC236}">
                <a16:creationId xmlns:a16="http://schemas.microsoft.com/office/drawing/2014/main" id="{A39692F5-6FB4-42BA-A8D1-B9928C39A523}"/>
              </a:ext>
            </a:extLst>
          </p:cNvPr>
          <p:cNvSpPr txBox="1"/>
          <p:nvPr/>
        </p:nvSpPr>
        <p:spPr>
          <a:xfrm>
            <a:off x="467544" y="188640"/>
            <a:ext cx="8208912" cy="1754326"/>
          </a:xfrm>
          <a:prstGeom prst="rect">
            <a:avLst/>
          </a:prstGeom>
          <a:noFill/>
        </p:spPr>
        <p:txBody>
          <a:bodyPr wrap="square" rtlCol="0">
            <a:spAutoFit/>
          </a:bodyPr>
          <a:lstStyle/>
          <a:p>
            <a:pPr lvl="0" algn="ctr">
              <a:spcBef>
                <a:spcPts val="1200"/>
              </a:spcBef>
              <a:spcAft>
                <a:spcPts val="1200"/>
              </a:spcAft>
            </a:pPr>
            <a:r>
              <a:rPr lang="sq-AL" sz="3600" noProof="1">
                <a:solidFill>
                  <a:schemeClr val="bg1"/>
                </a:solidFill>
              </a:rPr>
              <a:t>Setiap </a:t>
            </a:r>
            <a:r>
              <a:rPr lang="en-US" sz="3600" noProof="1">
                <a:solidFill>
                  <a:schemeClr val="bg1"/>
                </a:solidFill>
              </a:rPr>
              <a:t>selesai istirahat </a:t>
            </a:r>
            <a:r>
              <a:rPr lang="sq-AL" sz="3600" noProof="1">
                <a:solidFill>
                  <a:schemeClr val="bg1"/>
                </a:solidFill>
              </a:rPr>
              <a:t>siang, saya akan menggunakan waktu selama </a:t>
            </a:r>
            <a:r>
              <a:rPr lang="en-US" sz="3600" noProof="1">
                <a:solidFill>
                  <a:schemeClr val="bg1"/>
                </a:solidFill>
              </a:rPr>
              <a:t>20 </a:t>
            </a:r>
            <a:r>
              <a:rPr lang="sq-AL" sz="3600" noProof="1">
                <a:solidFill>
                  <a:schemeClr val="bg1"/>
                </a:solidFill>
              </a:rPr>
              <a:t>menit untuk </a:t>
            </a:r>
            <a:r>
              <a:rPr lang="en-US" sz="3600" noProof="1">
                <a:solidFill>
                  <a:schemeClr val="bg1"/>
                </a:solidFill>
              </a:rPr>
              <a:t>praktek deliberate practice</a:t>
            </a:r>
            <a:endParaRPr lang="sq-AL" sz="3600" noProof="1">
              <a:solidFill>
                <a:schemeClr val="bg1"/>
              </a:solidFill>
            </a:endParaRPr>
          </a:p>
        </p:txBody>
      </p:sp>
    </p:spTree>
    <p:extLst>
      <p:ext uri="{BB962C8B-B14F-4D97-AF65-F5344CB8AC3E}">
        <p14:creationId xmlns:p14="http://schemas.microsoft.com/office/powerpoint/2010/main" val="1131619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581640"/>
            <a:ext cx="9144000" cy="369472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5" name="Rectangle 4"/>
          <p:cNvSpPr/>
          <p:nvPr/>
        </p:nvSpPr>
        <p:spPr>
          <a:xfrm>
            <a:off x="323528" y="1916832"/>
            <a:ext cx="8318158" cy="1569660"/>
          </a:xfrm>
          <a:prstGeom prst="rect">
            <a:avLst/>
          </a:prstGeom>
        </p:spPr>
        <p:txBody>
          <a:bodyPr wrap="square">
            <a:spAutoFit/>
          </a:bodyPr>
          <a:lstStyle/>
          <a:p>
            <a:pPr algn="ctr">
              <a:spcBef>
                <a:spcPts val="1800"/>
              </a:spcBef>
              <a:spcAft>
                <a:spcPts val="1800"/>
              </a:spcAft>
            </a:pPr>
            <a:r>
              <a:rPr lang="en-US" sz="4800" b="1" noProof="1">
                <a:solidFill>
                  <a:srgbClr val="002060"/>
                </a:solidFill>
              </a:rPr>
              <a:t>Rumuskan Implementation Learning Habit Plan Anda…..</a:t>
            </a:r>
          </a:p>
        </p:txBody>
      </p:sp>
      <p:sp>
        <p:nvSpPr>
          <p:cNvPr id="2" name="Rectangle 1">
            <a:extLst>
              <a:ext uri="{FF2B5EF4-FFF2-40B4-BE49-F238E27FC236}">
                <a16:creationId xmlns:a16="http://schemas.microsoft.com/office/drawing/2014/main" id="{800C8F4F-BB11-4E5A-9AF9-84A83B16FA25}"/>
              </a:ext>
            </a:extLst>
          </p:cNvPr>
          <p:cNvSpPr/>
          <p:nvPr/>
        </p:nvSpPr>
        <p:spPr>
          <a:xfrm>
            <a:off x="0" y="0"/>
            <a:ext cx="9144000" cy="141277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6" name="Rectangle 5">
            <a:extLst>
              <a:ext uri="{FF2B5EF4-FFF2-40B4-BE49-F238E27FC236}">
                <a16:creationId xmlns:a16="http://schemas.microsoft.com/office/drawing/2014/main" id="{E273A8DC-1994-42E2-8D23-FBB95A865434}"/>
              </a:ext>
            </a:extLst>
          </p:cNvPr>
          <p:cNvSpPr/>
          <p:nvPr/>
        </p:nvSpPr>
        <p:spPr>
          <a:xfrm>
            <a:off x="0" y="5445224"/>
            <a:ext cx="9144000" cy="141277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a:p>
        </p:txBody>
      </p:sp>
      <p:sp>
        <p:nvSpPr>
          <p:cNvPr id="3" name="TextBox 2">
            <a:extLst>
              <a:ext uri="{FF2B5EF4-FFF2-40B4-BE49-F238E27FC236}">
                <a16:creationId xmlns:a16="http://schemas.microsoft.com/office/drawing/2014/main" id="{A500AD54-DA5D-4035-8F1C-BA3AE0248347}"/>
              </a:ext>
            </a:extLst>
          </p:cNvPr>
          <p:cNvSpPr txBox="1"/>
          <p:nvPr/>
        </p:nvSpPr>
        <p:spPr>
          <a:xfrm>
            <a:off x="323528" y="189301"/>
            <a:ext cx="5155579" cy="1015663"/>
          </a:xfrm>
          <a:prstGeom prst="rect">
            <a:avLst/>
          </a:prstGeom>
          <a:noFill/>
        </p:spPr>
        <p:txBody>
          <a:bodyPr wrap="none" rtlCol="0">
            <a:spAutoFit/>
          </a:bodyPr>
          <a:lstStyle/>
          <a:p>
            <a:r>
              <a:rPr lang="en-US" sz="6000" b="1" dirty="0">
                <a:solidFill>
                  <a:schemeClr val="bg1"/>
                </a:solidFill>
              </a:rPr>
              <a:t>Action Plan #3 :</a:t>
            </a:r>
            <a:endParaRPr lang="sq-AL" sz="6000" b="1" dirty="0">
              <a:solidFill>
                <a:schemeClr val="bg1"/>
              </a:solidFill>
            </a:endParaRPr>
          </a:p>
        </p:txBody>
      </p:sp>
    </p:spTree>
    <p:extLst>
      <p:ext uri="{BB962C8B-B14F-4D97-AF65-F5344CB8AC3E}">
        <p14:creationId xmlns:p14="http://schemas.microsoft.com/office/powerpoint/2010/main" val="31557122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D56E5E-4F22-4BA7-BCBD-F5DE23AC4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8" y="767953"/>
            <a:ext cx="9144000" cy="6090047"/>
          </a:xfrm>
          <a:prstGeom prst="rect">
            <a:avLst/>
          </a:prstGeom>
        </p:spPr>
      </p:pic>
      <p:sp>
        <p:nvSpPr>
          <p:cNvPr id="2" name="Rectangle 1">
            <a:extLst>
              <a:ext uri="{FF2B5EF4-FFF2-40B4-BE49-F238E27FC236}">
                <a16:creationId xmlns:a16="http://schemas.microsoft.com/office/drawing/2014/main" id="{75F98ECA-DC9A-406B-A3D3-2633FCD1767F}"/>
              </a:ext>
            </a:extLst>
          </p:cNvPr>
          <p:cNvSpPr/>
          <p:nvPr/>
        </p:nvSpPr>
        <p:spPr>
          <a:xfrm>
            <a:off x="-9618" y="24063"/>
            <a:ext cx="9144000" cy="196477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4" name="Rectangle 3"/>
          <p:cNvSpPr/>
          <p:nvPr/>
        </p:nvSpPr>
        <p:spPr>
          <a:xfrm>
            <a:off x="445844" y="932784"/>
            <a:ext cx="8001056" cy="707886"/>
          </a:xfrm>
          <a:prstGeom prst="rect">
            <a:avLst/>
          </a:prstGeom>
        </p:spPr>
        <p:txBody>
          <a:bodyPr wrap="square">
            <a:spAutoFit/>
          </a:bodyPr>
          <a:lstStyle/>
          <a:p>
            <a:r>
              <a:rPr lang="id-ID" sz="4000">
                <a:solidFill>
                  <a:schemeClr val="bg1"/>
                </a:solidFill>
                <a:latin typeface="Calibri" panose="020F0502020204030204" pitchFamily="34" charset="0"/>
              </a:rPr>
              <a:t> </a:t>
            </a:r>
            <a:endParaRPr lang="en-US" sz="4000">
              <a:solidFill>
                <a:schemeClr val="bg1"/>
              </a:solidFill>
              <a:latin typeface="Calibri" panose="020F0502020204030204" pitchFamily="34" charset="0"/>
            </a:endParaRPr>
          </a:p>
        </p:txBody>
      </p:sp>
      <p:sp>
        <p:nvSpPr>
          <p:cNvPr id="5" name="Rectangle 4"/>
          <p:cNvSpPr/>
          <p:nvPr/>
        </p:nvSpPr>
        <p:spPr>
          <a:xfrm>
            <a:off x="-125628" y="117176"/>
            <a:ext cx="9144000" cy="1631216"/>
          </a:xfrm>
          <a:prstGeom prst="rect">
            <a:avLst/>
          </a:prstGeom>
          <a:noFill/>
          <a:ln>
            <a:noFill/>
          </a:ln>
        </p:spPr>
        <p:txBody>
          <a:bodyPr wrap="square">
            <a:spAutoFit/>
          </a:bodyPr>
          <a:lstStyle/>
          <a:p>
            <a:pPr algn="ctr">
              <a:lnSpc>
                <a:spcPts val="6000"/>
              </a:lnSpc>
            </a:pPr>
            <a:r>
              <a:rPr lang="af-ZA" sz="5400" b="1" noProof="1">
                <a:solidFill>
                  <a:schemeClr val="bg1"/>
                </a:solidFill>
              </a:rPr>
              <a:t>Step 4 : Wujudkan </a:t>
            </a:r>
          </a:p>
          <a:p>
            <a:pPr algn="ctr">
              <a:lnSpc>
                <a:spcPts val="6000"/>
              </a:lnSpc>
            </a:pPr>
            <a:r>
              <a:rPr lang="af-ZA" sz="5400" b="1" noProof="1">
                <a:solidFill>
                  <a:schemeClr val="bg1"/>
                </a:solidFill>
              </a:rPr>
              <a:t>Your Passion Plan</a:t>
            </a:r>
          </a:p>
        </p:txBody>
      </p:sp>
    </p:spTree>
    <p:extLst>
      <p:ext uri="{BB962C8B-B14F-4D97-AF65-F5344CB8AC3E}">
        <p14:creationId xmlns:p14="http://schemas.microsoft.com/office/powerpoint/2010/main" val="1232905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9DA94-E122-4554-A8AC-219928942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876" y="0"/>
            <a:ext cx="4562856" cy="6858000"/>
          </a:xfrm>
          <a:prstGeom prst="rect">
            <a:avLst/>
          </a:prstGeom>
        </p:spPr>
      </p:pic>
      <p:sp>
        <p:nvSpPr>
          <p:cNvPr id="5" name="Rectangle 4">
            <a:extLst>
              <a:ext uri="{FF2B5EF4-FFF2-40B4-BE49-F238E27FC236}">
                <a16:creationId xmlns:a16="http://schemas.microsoft.com/office/drawing/2014/main" id="{1347F0B6-279B-4651-9C0F-86B766EA726A}"/>
              </a:ext>
            </a:extLst>
          </p:cNvPr>
          <p:cNvSpPr/>
          <p:nvPr/>
        </p:nvSpPr>
        <p:spPr>
          <a:xfrm>
            <a:off x="-1" y="0"/>
            <a:ext cx="5076057" cy="6858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6" name="TextBox 5">
            <a:extLst>
              <a:ext uri="{FF2B5EF4-FFF2-40B4-BE49-F238E27FC236}">
                <a16:creationId xmlns:a16="http://schemas.microsoft.com/office/drawing/2014/main" id="{15C09A3E-E083-4ADD-8005-EB8683B0470F}"/>
              </a:ext>
            </a:extLst>
          </p:cNvPr>
          <p:cNvSpPr txBox="1"/>
          <p:nvPr/>
        </p:nvSpPr>
        <p:spPr>
          <a:xfrm>
            <a:off x="194099" y="116632"/>
            <a:ext cx="4687855" cy="6463308"/>
          </a:xfrm>
          <a:prstGeom prst="rect">
            <a:avLst/>
          </a:prstGeom>
          <a:noFill/>
          <a:ln>
            <a:noFill/>
          </a:ln>
        </p:spPr>
        <p:txBody>
          <a:bodyPr wrap="square" rtlCol="0">
            <a:spAutoFit/>
          </a:bodyPr>
          <a:lstStyle/>
          <a:p>
            <a:pPr>
              <a:spcBef>
                <a:spcPts val="600"/>
              </a:spcBef>
              <a:spcAft>
                <a:spcPts val="600"/>
              </a:spcAft>
            </a:pPr>
            <a:r>
              <a:rPr lang="af-ZA" sz="3200" b="1" u="sng" noProof="1">
                <a:solidFill>
                  <a:schemeClr val="bg1"/>
                </a:solidFill>
                <a:effectLst>
                  <a:outerShdw blurRad="38100" dist="38100" dir="2700000" algn="tl">
                    <a:srgbClr val="000000">
                      <a:alpha val="43137"/>
                    </a:srgbClr>
                  </a:outerShdw>
                </a:effectLst>
              </a:rPr>
              <a:t>Passion action plan for corporate employee :</a:t>
            </a:r>
          </a:p>
          <a:p>
            <a:pPr marL="285750" indent="-285750">
              <a:spcBef>
                <a:spcPts val="600"/>
              </a:spcBef>
              <a:spcAft>
                <a:spcPts val="600"/>
              </a:spcAft>
              <a:buFont typeface="Arial" panose="020B0604020202020204" pitchFamily="34" charset="0"/>
              <a:buChar char="•"/>
            </a:pPr>
            <a:r>
              <a:rPr lang="af-ZA" sz="3200" noProof="1">
                <a:solidFill>
                  <a:schemeClr val="bg1"/>
                </a:solidFill>
                <a:effectLst>
                  <a:outerShdw blurRad="38100" dist="38100" dir="2700000" algn="tl">
                    <a:srgbClr val="000000">
                      <a:alpha val="43137"/>
                    </a:srgbClr>
                  </a:outerShdw>
                </a:effectLst>
              </a:rPr>
              <a:t>Tetap lakukan proses deliberate practices to upgrade your skills</a:t>
            </a:r>
          </a:p>
          <a:p>
            <a:pPr marL="285750" indent="-285750">
              <a:spcBef>
                <a:spcPts val="600"/>
              </a:spcBef>
              <a:spcAft>
                <a:spcPts val="600"/>
              </a:spcAft>
              <a:buFont typeface="Arial" panose="020B0604020202020204" pitchFamily="34" charset="0"/>
              <a:buChar char="•"/>
            </a:pPr>
            <a:r>
              <a:rPr lang="af-ZA" sz="3200" noProof="1">
                <a:solidFill>
                  <a:schemeClr val="bg1"/>
                </a:solidFill>
                <a:effectLst>
                  <a:outerShdw blurRad="38100" dist="38100" dir="2700000" algn="tl">
                    <a:srgbClr val="000000">
                      <a:alpha val="43137"/>
                    </a:srgbClr>
                  </a:outerShdw>
                </a:effectLst>
              </a:rPr>
              <a:t>Secara proaktif terlibat dalam berbagai special project untuk menunjukkan skills Anda</a:t>
            </a:r>
          </a:p>
          <a:p>
            <a:pPr marL="285750" indent="-285750">
              <a:spcBef>
                <a:spcPts val="600"/>
              </a:spcBef>
              <a:spcAft>
                <a:spcPts val="600"/>
              </a:spcAft>
              <a:buFont typeface="Arial" panose="020B0604020202020204" pitchFamily="34" charset="0"/>
              <a:buChar char="•"/>
            </a:pPr>
            <a:r>
              <a:rPr lang="af-ZA" sz="3200" noProof="1">
                <a:solidFill>
                  <a:schemeClr val="bg1"/>
                </a:solidFill>
                <a:effectLst>
                  <a:outerShdw blurRad="38100" dist="38100" dir="2700000" algn="tl">
                    <a:srgbClr val="000000">
                      <a:alpha val="43137"/>
                    </a:srgbClr>
                  </a:outerShdw>
                </a:effectLst>
              </a:rPr>
              <a:t>Aktif menyampaikan progress positif kemajuan projek</a:t>
            </a:r>
            <a:endParaRPr lang="af-ZA" sz="1600" noProof="1">
              <a:solidFill>
                <a:schemeClr val="bg1"/>
              </a:solidFill>
            </a:endParaRPr>
          </a:p>
        </p:txBody>
      </p:sp>
    </p:spTree>
    <p:extLst>
      <p:ext uri="{BB962C8B-B14F-4D97-AF65-F5344CB8AC3E}">
        <p14:creationId xmlns:p14="http://schemas.microsoft.com/office/powerpoint/2010/main" val="3812520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585AB-234F-4941-925E-E8B94A143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698" y="0"/>
            <a:ext cx="4691439" cy="6858000"/>
          </a:xfrm>
          <a:prstGeom prst="rect">
            <a:avLst/>
          </a:prstGeom>
        </p:spPr>
      </p:pic>
      <p:sp>
        <p:nvSpPr>
          <p:cNvPr id="5" name="Rectangle 4">
            <a:extLst>
              <a:ext uri="{FF2B5EF4-FFF2-40B4-BE49-F238E27FC236}">
                <a16:creationId xmlns:a16="http://schemas.microsoft.com/office/drawing/2014/main" id="{1347F0B6-279B-4651-9C0F-86B766EA726A}"/>
              </a:ext>
            </a:extLst>
          </p:cNvPr>
          <p:cNvSpPr/>
          <p:nvPr/>
        </p:nvSpPr>
        <p:spPr>
          <a:xfrm>
            <a:off x="-1" y="0"/>
            <a:ext cx="4737941" cy="685800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6" name="TextBox 5">
            <a:extLst>
              <a:ext uri="{FF2B5EF4-FFF2-40B4-BE49-F238E27FC236}">
                <a16:creationId xmlns:a16="http://schemas.microsoft.com/office/drawing/2014/main" id="{15C09A3E-E083-4ADD-8005-EB8683B0470F}"/>
              </a:ext>
            </a:extLst>
          </p:cNvPr>
          <p:cNvSpPr txBox="1"/>
          <p:nvPr/>
        </p:nvSpPr>
        <p:spPr>
          <a:xfrm>
            <a:off x="194099" y="116632"/>
            <a:ext cx="4377901" cy="6463308"/>
          </a:xfrm>
          <a:prstGeom prst="rect">
            <a:avLst/>
          </a:prstGeom>
          <a:noFill/>
          <a:ln>
            <a:noFill/>
          </a:ln>
        </p:spPr>
        <p:txBody>
          <a:bodyPr wrap="square" rtlCol="0">
            <a:spAutoFit/>
          </a:bodyPr>
          <a:lstStyle/>
          <a:p>
            <a:pPr>
              <a:spcBef>
                <a:spcPts val="600"/>
              </a:spcBef>
              <a:spcAft>
                <a:spcPts val="600"/>
              </a:spcAft>
            </a:pPr>
            <a:r>
              <a:rPr lang="af-ZA" sz="3200" b="1" u="sng" noProof="1">
                <a:solidFill>
                  <a:schemeClr val="bg1"/>
                </a:solidFill>
                <a:effectLst>
                  <a:outerShdw blurRad="38100" dist="38100" dir="2700000" algn="tl">
                    <a:srgbClr val="000000">
                      <a:alpha val="43137"/>
                    </a:srgbClr>
                  </a:outerShdw>
                </a:effectLst>
              </a:rPr>
              <a:t>Passion action plan for independent workers</a:t>
            </a:r>
          </a:p>
          <a:p>
            <a:pPr marL="285750" indent="-285750">
              <a:spcBef>
                <a:spcPts val="600"/>
              </a:spcBef>
              <a:spcAft>
                <a:spcPts val="600"/>
              </a:spcAft>
              <a:buFont typeface="Arial" panose="020B0604020202020204" pitchFamily="34" charset="0"/>
              <a:buChar char="•"/>
            </a:pPr>
            <a:r>
              <a:rPr lang="af-ZA" sz="3200" b="1" noProof="1">
                <a:solidFill>
                  <a:schemeClr val="bg1"/>
                </a:solidFill>
              </a:rPr>
              <a:t>Mulai bangun personal branding (via blog dan media sosial) tentang keahlian yang menjadi passion Anda</a:t>
            </a:r>
          </a:p>
          <a:p>
            <a:pPr marL="285750" indent="-285750">
              <a:spcBef>
                <a:spcPts val="600"/>
              </a:spcBef>
              <a:spcAft>
                <a:spcPts val="600"/>
              </a:spcAft>
              <a:buFont typeface="Arial" panose="020B0604020202020204" pitchFamily="34" charset="0"/>
              <a:buChar char="•"/>
            </a:pPr>
            <a:r>
              <a:rPr lang="af-ZA" sz="3200" b="1" noProof="1">
                <a:solidFill>
                  <a:schemeClr val="bg1"/>
                </a:solidFill>
              </a:rPr>
              <a:t>Lakukan email marketing</a:t>
            </a:r>
          </a:p>
          <a:p>
            <a:pPr marL="285750" indent="-285750">
              <a:spcBef>
                <a:spcPts val="600"/>
              </a:spcBef>
              <a:spcAft>
                <a:spcPts val="600"/>
              </a:spcAft>
              <a:buFont typeface="Arial" panose="020B0604020202020204" pitchFamily="34" charset="0"/>
              <a:buChar char="•"/>
            </a:pPr>
            <a:r>
              <a:rPr lang="af-ZA" sz="3200" b="1" noProof="1">
                <a:solidFill>
                  <a:schemeClr val="bg1"/>
                </a:solidFill>
              </a:rPr>
              <a:t>Mulai pasarkan jasa keahlian Anda untuk hasilkan income</a:t>
            </a:r>
          </a:p>
        </p:txBody>
      </p:sp>
    </p:spTree>
    <p:extLst>
      <p:ext uri="{BB962C8B-B14F-4D97-AF65-F5344CB8AC3E}">
        <p14:creationId xmlns:p14="http://schemas.microsoft.com/office/powerpoint/2010/main" val="1156864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3085F6-6113-4B35-9634-AE4C63B321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3290" y="0"/>
            <a:ext cx="4570710" cy="6858000"/>
          </a:xfrm>
          <a:prstGeom prst="rect">
            <a:avLst/>
          </a:prstGeom>
        </p:spPr>
      </p:pic>
      <p:sp>
        <p:nvSpPr>
          <p:cNvPr id="5" name="Rectangle 4">
            <a:extLst>
              <a:ext uri="{FF2B5EF4-FFF2-40B4-BE49-F238E27FC236}">
                <a16:creationId xmlns:a16="http://schemas.microsoft.com/office/drawing/2014/main" id="{1347F0B6-279B-4651-9C0F-86B766EA726A}"/>
              </a:ext>
            </a:extLst>
          </p:cNvPr>
          <p:cNvSpPr/>
          <p:nvPr/>
        </p:nvSpPr>
        <p:spPr>
          <a:xfrm>
            <a:off x="-1" y="0"/>
            <a:ext cx="4716017" cy="6858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q-AL"/>
          </a:p>
        </p:txBody>
      </p:sp>
      <p:sp>
        <p:nvSpPr>
          <p:cNvPr id="6" name="TextBox 5">
            <a:extLst>
              <a:ext uri="{FF2B5EF4-FFF2-40B4-BE49-F238E27FC236}">
                <a16:creationId xmlns:a16="http://schemas.microsoft.com/office/drawing/2014/main" id="{15C09A3E-E083-4ADD-8005-EB8683B0470F}"/>
              </a:ext>
            </a:extLst>
          </p:cNvPr>
          <p:cNvSpPr txBox="1"/>
          <p:nvPr/>
        </p:nvSpPr>
        <p:spPr>
          <a:xfrm>
            <a:off x="194099" y="116632"/>
            <a:ext cx="4233885" cy="6309420"/>
          </a:xfrm>
          <a:prstGeom prst="rect">
            <a:avLst/>
          </a:prstGeom>
          <a:noFill/>
          <a:ln>
            <a:noFill/>
          </a:ln>
        </p:spPr>
        <p:txBody>
          <a:bodyPr wrap="square" rtlCol="0">
            <a:spAutoFit/>
          </a:bodyPr>
          <a:lstStyle/>
          <a:p>
            <a:pPr>
              <a:spcBef>
                <a:spcPts val="600"/>
              </a:spcBef>
              <a:spcAft>
                <a:spcPts val="600"/>
              </a:spcAft>
            </a:pPr>
            <a:r>
              <a:rPr lang="af-ZA" sz="3400" b="1" u="sng" noProof="1">
                <a:solidFill>
                  <a:schemeClr val="bg1"/>
                </a:solidFill>
              </a:rPr>
              <a:t>Passion action plan for business owners :</a:t>
            </a:r>
          </a:p>
          <a:p>
            <a:pPr marL="285750" indent="-285750">
              <a:spcBef>
                <a:spcPts val="600"/>
              </a:spcBef>
              <a:spcAft>
                <a:spcPts val="600"/>
              </a:spcAft>
              <a:buFont typeface="Arial" panose="020B0604020202020204" pitchFamily="34" charset="0"/>
              <a:buChar char="•"/>
            </a:pPr>
            <a:r>
              <a:rPr lang="af-ZA" sz="3400" b="1" noProof="1">
                <a:solidFill>
                  <a:schemeClr val="bg1"/>
                </a:solidFill>
              </a:rPr>
              <a:t>Menyiapkan supplier atau proses produksi</a:t>
            </a:r>
          </a:p>
          <a:p>
            <a:pPr marL="285750" indent="-285750">
              <a:spcBef>
                <a:spcPts val="600"/>
              </a:spcBef>
              <a:spcAft>
                <a:spcPts val="600"/>
              </a:spcAft>
              <a:buFont typeface="Arial" panose="020B0604020202020204" pitchFamily="34" charset="0"/>
              <a:buChar char="•"/>
            </a:pPr>
            <a:r>
              <a:rPr lang="af-ZA" sz="3400" b="1" noProof="1">
                <a:solidFill>
                  <a:schemeClr val="bg1"/>
                </a:solidFill>
              </a:rPr>
              <a:t>Menyiapkan modal dan SDM yang dibutuhkan</a:t>
            </a:r>
          </a:p>
          <a:p>
            <a:pPr marL="285750" indent="-285750">
              <a:spcBef>
                <a:spcPts val="600"/>
              </a:spcBef>
              <a:spcAft>
                <a:spcPts val="600"/>
              </a:spcAft>
              <a:buFont typeface="Arial" panose="020B0604020202020204" pitchFamily="34" charset="0"/>
              <a:buChar char="•"/>
            </a:pPr>
            <a:r>
              <a:rPr lang="af-ZA" sz="3400" b="1" noProof="1">
                <a:solidFill>
                  <a:schemeClr val="bg1"/>
                </a:solidFill>
              </a:rPr>
              <a:t>Menyusun rencana pemasaran secara komprehensif</a:t>
            </a:r>
          </a:p>
        </p:txBody>
      </p:sp>
    </p:spTree>
    <p:extLst>
      <p:ext uri="{BB962C8B-B14F-4D97-AF65-F5344CB8AC3E}">
        <p14:creationId xmlns:p14="http://schemas.microsoft.com/office/powerpoint/2010/main" val="3772386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69776" y="86496"/>
            <a:ext cx="8604448" cy="6478697"/>
          </a:xfrm>
          <a:prstGeom prst="rect">
            <a:avLst/>
          </a:prstGeom>
        </p:spPr>
        <p:txBody>
          <a:bodyPr wrap="square">
            <a:spAutoFit/>
          </a:bodyPr>
          <a:lstStyle/>
          <a:p>
            <a:pPr>
              <a:spcBef>
                <a:spcPts val="1200"/>
              </a:spcBef>
              <a:spcAft>
                <a:spcPts val="1200"/>
              </a:spcAft>
            </a:pPr>
            <a:r>
              <a:rPr lang="en-US" sz="4400" b="1" i="1" u="sng" noProof="1">
                <a:solidFill>
                  <a:schemeClr val="bg1"/>
                </a:solidFill>
              </a:rPr>
              <a:t>Rekap 4 Step Passion for Money</a:t>
            </a:r>
          </a:p>
          <a:p>
            <a:pPr marL="742950" indent="-742950">
              <a:spcBef>
                <a:spcPts val="600"/>
              </a:spcBef>
              <a:spcAft>
                <a:spcPts val="600"/>
              </a:spcAft>
              <a:buFont typeface="+mj-lt"/>
              <a:buAutoNum type="arabicPeriod"/>
            </a:pPr>
            <a:r>
              <a:rPr lang="en-US" sz="4000" noProof="1">
                <a:solidFill>
                  <a:schemeClr val="bg1"/>
                </a:solidFill>
              </a:rPr>
              <a:t>Rumuskan passion Anda</a:t>
            </a:r>
          </a:p>
          <a:p>
            <a:pPr marL="742950" indent="-742950">
              <a:spcBef>
                <a:spcPts val="600"/>
              </a:spcBef>
              <a:spcAft>
                <a:spcPts val="600"/>
              </a:spcAft>
              <a:buFont typeface="+mj-lt"/>
              <a:buAutoNum type="arabicPeriod"/>
            </a:pPr>
            <a:r>
              <a:rPr lang="en-US" sz="4000" noProof="1">
                <a:solidFill>
                  <a:schemeClr val="bg1"/>
                </a:solidFill>
              </a:rPr>
              <a:t>Tentukan bagaiman Anda akan meng-uang-kan passion Anda</a:t>
            </a:r>
          </a:p>
          <a:p>
            <a:pPr marL="742950" indent="-742950">
              <a:spcBef>
                <a:spcPts val="600"/>
              </a:spcBef>
              <a:spcAft>
                <a:spcPts val="600"/>
              </a:spcAft>
              <a:buFont typeface="+mj-lt"/>
              <a:buAutoNum type="arabicPeriod"/>
            </a:pPr>
            <a:r>
              <a:rPr lang="en-US" sz="4000" noProof="1">
                <a:solidFill>
                  <a:schemeClr val="bg1"/>
                </a:solidFill>
              </a:rPr>
              <a:t>Lakukan deliberate practice untuk mengembangkan skills yang menjadi passion Anda</a:t>
            </a:r>
          </a:p>
          <a:p>
            <a:pPr marL="742950" indent="-742950">
              <a:spcBef>
                <a:spcPts val="600"/>
              </a:spcBef>
              <a:spcAft>
                <a:spcPts val="600"/>
              </a:spcAft>
              <a:buFont typeface="+mj-lt"/>
              <a:buAutoNum type="arabicPeriod"/>
            </a:pPr>
            <a:r>
              <a:rPr lang="en-US" sz="4000" noProof="1">
                <a:solidFill>
                  <a:schemeClr val="bg1"/>
                </a:solidFill>
              </a:rPr>
              <a:t>Jalani passion plan secara tekun</a:t>
            </a:r>
          </a:p>
          <a:p>
            <a:pPr marL="742950" indent="-742950">
              <a:spcBef>
                <a:spcPts val="600"/>
              </a:spcBef>
              <a:spcAft>
                <a:spcPts val="600"/>
              </a:spcAft>
              <a:buFont typeface="+mj-lt"/>
              <a:buAutoNum type="arabicPeriod"/>
            </a:pPr>
            <a:endParaRPr lang="sq-AL" sz="3600" noProof="1">
              <a:solidFill>
                <a:schemeClr val="bg1"/>
              </a:solidFill>
            </a:endParaRPr>
          </a:p>
        </p:txBody>
      </p:sp>
    </p:spTree>
    <p:extLst>
      <p:ext uri="{BB962C8B-B14F-4D97-AF65-F5344CB8AC3E}">
        <p14:creationId xmlns:p14="http://schemas.microsoft.com/office/powerpoint/2010/main" val="27659334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500570"/>
            <a:ext cx="9144000" cy="2357430"/>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dirty="0"/>
          </a:p>
        </p:txBody>
      </p:sp>
      <p:sp>
        <p:nvSpPr>
          <p:cNvPr id="5" name="Slide Number Placeholder 4"/>
          <p:cNvSpPr>
            <a:spLocks noGrp="1"/>
          </p:cNvSpPr>
          <p:nvPr>
            <p:ph type="sldNum" sz="quarter" idx="12"/>
          </p:nvPr>
        </p:nvSpPr>
        <p:spPr/>
        <p:txBody>
          <a:bodyPr/>
          <a:lstStyle/>
          <a:p>
            <a:fld id="{6C5A5A7D-9C6F-4A43-AFBA-C758F912D959}" type="slidenum">
              <a:rPr lang="af-ZA" smtClean="0"/>
              <a:pPr/>
              <a:t>58</a:t>
            </a:fld>
            <a:endParaRPr lang="af-ZA"/>
          </a:p>
        </p:txBody>
      </p:sp>
      <p:sp>
        <p:nvSpPr>
          <p:cNvPr id="8" name="Rectangle 7"/>
          <p:cNvSpPr/>
          <p:nvPr/>
        </p:nvSpPr>
        <p:spPr>
          <a:xfrm>
            <a:off x="0" y="0"/>
            <a:ext cx="9144000" cy="1500174"/>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f-ZA" dirty="0"/>
          </a:p>
        </p:txBody>
      </p:sp>
      <p:sp>
        <p:nvSpPr>
          <p:cNvPr id="10" name="Rectangle 9"/>
          <p:cNvSpPr/>
          <p:nvPr/>
        </p:nvSpPr>
        <p:spPr>
          <a:xfrm>
            <a:off x="2915816" y="2780928"/>
            <a:ext cx="2891176" cy="662041"/>
          </a:xfrm>
          <a:prstGeom prst="rect">
            <a:avLst/>
          </a:prstGeom>
        </p:spPr>
        <p:txBody>
          <a:bodyPr wrap="square">
            <a:spAutoFit/>
          </a:bodyPr>
          <a:lstStyle/>
          <a:p>
            <a:pPr>
              <a:lnSpc>
                <a:spcPts val="3600"/>
              </a:lnSpc>
              <a:spcBef>
                <a:spcPts val="600"/>
              </a:spcBef>
              <a:spcAft>
                <a:spcPts val="600"/>
              </a:spcAft>
            </a:pPr>
            <a:r>
              <a:rPr lang="id-ID" sz="6600" b="1" dirty="0">
                <a:solidFill>
                  <a:schemeClr val="accent3">
                    <a:lumMod val="50000"/>
                  </a:schemeClr>
                </a:solidFill>
              </a:rPr>
              <a:t>SELESAI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6</a:t>
            </a:fld>
            <a:endParaRPr lang="af-ZA" sz="1800" b="1" dirty="0">
              <a:solidFill>
                <a:srgbClr val="000066"/>
              </a:solidFill>
            </a:endParaRPr>
          </a:p>
        </p:txBody>
      </p:sp>
      <p:sp>
        <p:nvSpPr>
          <p:cNvPr id="2" name="Rectangle 1"/>
          <p:cNvSpPr/>
          <p:nvPr/>
        </p:nvSpPr>
        <p:spPr>
          <a:xfrm>
            <a:off x="269776" y="86496"/>
            <a:ext cx="8604448" cy="6232475"/>
          </a:xfrm>
          <a:prstGeom prst="rect">
            <a:avLst/>
          </a:prstGeom>
        </p:spPr>
        <p:txBody>
          <a:bodyPr wrap="square">
            <a:spAutoFit/>
          </a:bodyPr>
          <a:lstStyle/>
          <a:p>
            <a:pPr>
              <a:spcBef>
                <a:spcPts val="1200"/>
              </a:spcBef>
              <a:spcAft>
                <a:spcPts val="1200"/>
              </a:spcAft>
            </a:pPr>
            <a:r>
              <a:rPr lang="sq-AL" sz="4400" b="1" i="1" u="sng" noProof="1">
                <a:solidFill>
                  <a:schemeClr val="bg1"/>
                </a:solidFill>
              </a:rPr>
              <a:t>Contoh p</a:t>
            </a:r>
            <a:r>
              <a:rPr lang="en-US" sz="4400" b="1" i="1" u="sng" noProof="1">
                <a:solidFill>
                  <a:schemeClr val="bg1"/>
                </a:solidFill>
              </a:rPr>
              <a:t>rofesi sesuai passion :</a:t>
            </a:r>
          </a:p>
          <a:p>
            <a:pPr marL="742950" indent="-742950">
              <a:spcBef>
                <a:spcPts val="600"/>
              </a:spcBef>
              <a:spcAft>
                <a:spcPts val="600"/>
              </a:spcAft>
              <a:buFont typeface="+mj-lt"/>
              <a:buAutoNum type="arabicPeriod"/>
            </a:pPr>
            <a:r>
              <a:rPr lang="en-US" sz="4000" noProof="1">
                <a:solidFill>
                  <a:schemeClr val="bg1"/>
                </a:solidFill>
              </a:rPr>
              <a:t>Seorang yang punya passion adventure traveling, dan punya bisnis adventure tour &amp; traveling</a:t>
            </a:r>
          </a:p>
          <a:p>
            <a:pPr marL="742950" indent="-742950">
              <a:spcBef>
                <a:spcPts val="600"/>
              </a:spcBef>
              <a:spcAft>
                <a:spcPts val="600"/>
              </a:spcAft>
              <a:buFont typeface="+mj-lt"/>
              <a:buAutoNum type="arabicPeriod"/>
            </a:pPr>
            <a:r>
              <a:rPr lang="en-US" sz="4000" noProof="1">
                <a:solidFill>
                  <a:schemeClr val="bg1"/>
                </a:solidFill>
              </a:rPr>
              <a:t>Seorang Master Chef yang punya passion kuat dengan dunia masak memasak</a:t>
            </a:r>
          </a:p>
          <a:p>
            <a:pPr marL="742950" indent="-742950">
              <a:spcBef>
                <a:spcPts val="600"/>
              </a:spcBef>
              <a:spcAft>
                <a:spcPts val="600"/>
              </a:spcAft>
              <a:buFont typeface="+mj-lt"/>
              <a:buAutoNum type="arabicPeriod"/>
            </a:pPr>
            <a:r>
              <a:rPr lang="en-US" sz="4000" noProof="1">
                <a:solidFill>
                  <a:schemeClr val="bg1"/>
                </a:solidFill>
              </a:rPr>
              <a:t>Seorang analis saham yang punya passion dengan dunia investasi</a:t>
            </a:r>
            <a:endParaRPr lang="sq-AL" sz="4000" noProof="1">
              <a:solidFill>
                <a:schemeClr val="bg1"/>
              </a:solidFill>
            </a:endParaRPr>
          </a:p>
        </p:txBody>
      </p:sp>
    </p:spTree>
    <p:extLst>
      <p:ext uri="{BB962C8B-B14F-4D97-AF65-F5344CB8AC3E}">
        <p14:creationId xmlns:p14="http://schemas.microsoft.com/office/powerpoint/2010/main" val="328261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7</a:t>
            </a:fld>
            <a:endParaRPr lang="af-ZA" sz="1800" b="1" dirty="0">
              <a:solidFill>
                <a:srgbClr val="000066"/>
              </a:solidFill>
            </a:endParaRPr>
          </a:p>
        </p:txBody>
      </p:sp>
      <p:sp>
        <p:nvSpPr>
          <p:cNvPr id="2" name="Rectangle 1"/>
          <p:cNvSpPr/>
          <p:nvPr/>
        </p:nvSpPr>
        <p:spPr>
          <a:xfrm>
            <a:off x="269776" y="86496"/>
            <a:ext cx="8604448" cy="6047809"/>
          </a:xfrm>
          <a:prstGeom prst="rect">
            <a:avLst/>
          </a:prstGeom>
        </p:spPr>
        <p:txBody>
          <a:bodyPr wrap="square">
            <a:spAutoFit/>
          </a:bodyPr>
          <a:lstStyle/>
          <a:p>
            <a:pPr>
              <a:spcBef>
                <a:spcPts val="1200"/>
              </a:spcBef>
              <a:spcAft>
                <a:spcPts val="1200"/>
              </a:spcAft>
            </a:pPr>
            <a:r>
              <a:rPr lang="sq-AL" sz="4400" b="1" i="1" u="sng" noProof="1">
                <a:solidFill>
                  <a:schemeClr val="bg1"/>
                </a:solidFill>
              </a:rPr>
              <a:t>Contoh p</a:t>
            </a:r>
            <a:r>
              <a:rPr lang="en-US" sz="4400" b="1" i="1" u="sng" noProof="1">
                <a:solidFill>
                  <a:schemeClr val="bg1"/>
                </a:solidFill>
              </a:rPr>
              <a:t>rofesi sesuai passion :</a:t>
            </a:r>
          </a:p>
          <a:p>
            <a:pPr marL="742950" indent="-742950">
              <a:spcBef>
                <a:spcPts val="600"/>
              </a:spcBef>
              <a:spcAft>
                <a:spcPts val="600"/>
              </a:spcAft>
              <a:buFont typeface="+mj-lt"/>
              <a:buAutoNum type="arabicPeriod" startAt="4"/>
            </a:pPr>
            <a:r>
              <a:rPr lang="en-US" sz="4400" noProof="1">
                <a:solidFill>
                  <a:schemeClr val="bg1"/>
                </a:solidFill>
              </a:rPr>
              <a:t>Penulis buku yang punya passion dengan dunia menulis</a:t>
            </a:r>
          </a:p>
          <a:p>
            <a:pPr marL="742950" indent="-742950">
              <a:spcBef>
                <a:spcPts val="600"/>
              </a:spcBef>
              <a:spcAft>
                <a:spcPts val="600"/>
              </a:spcAft>
              <a:buFont typeface="+mj-lt"/>
              <a:buAutoNum type="arabicPeriod" startAt="4"/>
            </a:pPr>
            <a:r>
              <a:rPr lang="en-US" sz="4400" noProof="1">
                <a:solidFill>
                  <a:schemeClr val="bg1"/>
                </a:solidFill>
              </a:rPr>
              <a:t>Seorang peneliti yang punya minat tinggi dengan dunia riset</a:t>
            </a:r>
          </a:p>
          <a:p>
            <a:pPr marL="742950" indent="-742950">
              <a:spcBef>
                <a:spcPts val="600"/>
              </a:spcBef>
              <a:spcAft>
                <a:spcPts val="600"/>
              </a:spcAft>
              <a:buFont typeface="+mj-lt"/>
              <a:buAutoNum type="arabicPeriod" startAt="4"/>
            </a:pPr>
            <a:r>
              <a:rPr lang="en-US" sz="4400" noProof="1">
                <a:solidFill>
                  <a:schemeClr val="bg1"/>
                </a:solidFill>
              </a:rPr>
              <a:t>Marketing Manager yang punya passion dengan dunia marketing and branding</a:t>
            </a:r>
            <a:endParaRPr lang="sq-AL" sz="4400" noProof="1">
              <a:solidFill>
                <a:schemeClr val="bg1"/>
              </a:solidFill>
            </a:endParaRPr>
          </a:p>
        </p:txBody>
      </p:sp>
    </p:spTree>
    <p:extLst>
      <p:ext uri="{BB962C8B-B14F-4D97-AF65-F5344CB8AC3E}">
        <p14:creationId xmlns:p14="http://schemas.microsoft.com/office/powerpoint/2010/main" val="47183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8</a:t>
            </a:fld>
            <a:endParaRPr lang="af-ZA" sz="1800" b="1" dirty="0">
              <a:solidFill>
                <a:srgbClr val="000066"/>
              </a:solidFill>
            </a:endParaRPr>
          </a:p>
        </p:txBody>
      </p:sp>
      <p:sp>
        <p:nvSpPr>
          <p:cNvPr id="2" name="Rectangle 1"/>
          <p:cNvSpPr/>
          <p:nvPr/>
        </p:nvSpPr>
        <p:spPr>
          <a:xfrm>
            <a:off x="269776" y="86496"/>
            <a:ext cx="8604448" cy="6432530"/>
          </a:xfrm>
          <a:prstGeom prst="rect">
            <a:avLst/>
          </a:prstGeom>
        </p:spPr>
        <p:txBody>
          <a:bodyPr wrap="square">
            <a:spAutoFit/>
          </a:bodyPr>
          <a:lstStyle/>
          <a:p>
            <a:pPr>
              <a:spcBef>
                <a:spcPts val="1200"/>
              </a:spcBef>
              <a:spcAft>
                <a:spcPts val="1200"/>
              </a:spcAft>
            </a:pPr>
            <a:r>
              <a:rPr lang="sq-AL" sz="4400" b="1" i="1" u="sng" noProof="1">
                <a:solidFill>
                  <a:schemeClr val="bg1"/>
                </a:solidFill>
              </a:rPr>
              <a:t>Contoh p</a:t>
            </a:r>
            <a:r>
              <a:rPr lang="en-US" sz="4400" b="1" i="1" u="sng" noProof="1">
                <a:solidFill>
                  <a:schemeClr val="bg1"/>
                </a:solidFill>
              </a:rPr>
              <a:t>rofesi sesuai passion :</a:t>
            </a:r>
          </a:p>
          <a:p>
            <a:pPr marL="742950" indent="-742950">
              <a:spcBef>
                <a:spcPts val="600"/>
              </a:spcBef>
              <a:spcAft>
                <a:spcPts val="600"/>
              </a:spcAft>
              <a:buFont typeface="+mj-lt"/>
              <a:buAutoNum type="arabicPeriod" startAt="7"/>
            </a:pPr>
            <a:r>
              <a:rPr lang="en-US" sz="3700" noProof="1">
                <a:solidFill>
                  <a:schemeClr val="bg1"/>
                </a:solidFill>
              </a:rPr>
              <a:t>Fotografer professional yang punya minat mendalam tentang dunia fotografi</a:t>
            </a:r>
          </a:p>
          <a:p>
            <a:pPr marL="742950" indent="-742950">
              <a:spcBef>
                <a:spcPts val="600"/>
              </a:spcBef>
              <a:spcAft>
                <a:spcPts val="600"/>
              </a:spcAft>
              <a:buFont typeface="+mj-lt"/>
              <a:buAutoNum type="arabicPeriod" startAt="7"/>
            </a:pPr>
            <a:r>
              <a:rPr lang="en-US" sz="3700" noProof="1">
                <a:solidFill>
                  <a:schemeClr val="bg1"/>
                </a:solidFill>
              </a:rPr>
              <a:t>Seorang yang punya passion dalam dunia gardening, dan memiliki akun youtube yang popular tentang gardening, dan hasilkan uang melimpah</a:t>
            </a:r>
          </a:p>
          <a:p>
            <a:pPr marL="742950" indent="-742950">
              <a:spcBef>
                <a:spcPts val="600"/>
              </a:spcBef>
              <a:spcAft>
                <a:spcPts val="600"/>
              </a:spcAft>
              <a:buFont typeface="+mj-lt"/>
              <a:buAutoNum type="arabicPeriod" startAt="7"/>
            </a:pPr>
            <a:r>
              <a:rPr lang="en-US" sz="3700" noProof="1">
                <a:solidFill>
                  <a:schemeClr val="bg1"/>
                </a:solidFill>
              </a:rPr>
              <a:t>Seorang programmer yang cinta dengan dunia coding</a:t>
            </a:r>
            <a:endParaRPr lang="sq-AL" sz="3700" noProof="1">
              <a:solidFill>
                <a:schemeClr val="bg1"/>
              </a:solidFill>
            </a:endParaRPr>
          </a:p>
        </p:txBody>
      </p:sp>
    </p:spTree>
    <p:extLst>
      <p:ext uri="{BB962C8B-B14F-4D97-AF65-F5344CB8AC3E}">
        <p14:creationId xmlns:p14="http://schemas.microsoft.com/office/powerpoint/2010/main" val="3880199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p:cNvSpPr>
            <a:spLocks noGrp="1"/>
          </p:cNvSpPr>
          <p:nvPr>
            <p:ph type="sldNum" sz="quarter" idx="12"/>
          </p:nvPr>
        </p:nvSpPr>
        <p:spPr>
          <a:xfrm>
            <a:off x="6553200" y="6356350"/>
            <a:ext cx="2133600" cy="365125"/>
          </a:xfrm>
        </p:spPr>
        <p:txBody>
          <a:bodyPr/>
          <a:lstStyle/>
          <a:p>
            <a:fld id="{6C5A5A7D-9C6F-4A43-AFBA-C758F912D959}" type="slidenum">
              <a:rPr lang="af-ZA" sz="1800" b="1" smtClean="0">
                <a:solidFill>
                  <a:srgbClr val="000066"/>
                </a:solidFill>
              </a:rPr>
              <a:pPr/>
              <a:t>9</a:t>
            </a:fld>
            <a:endParaRPr lang="af-ZA" sz="1800" b="1" dirty="0">
              <a:solidFill>
                <a:srgbClr val="000066"/>
              </a:solidFill>
            </a:endParaRPr>
          </a:p>
        </p:txBody>
      </p:sp>
      <p:sp>
        <p:nvSpPr>
          <p:cNvPr id="2" name="Rectangle 1"/>
          <p:cNvSpPr/>
          <p:nvPr/>
        </p:nvSpPr>
        <p:spPr>
          <a:xfrm>
            <a:off x="269776" y="86496"/>
            <a:ext cx="8604448" cy="5893921"/>
          </a:xfrm>
          <a:prstGeom prst="rect">
            <a:avLst/>
          </a:prstGeom>
        </p:spPr>
        <p:txBody>
          <a:bodyPr wrap="square">
            <a:spAutoFit/>
          </a:bodyPr>
          <a:lstStyle/>
          <a:p>
            <a:pPr>
              <a:spcBef>
                <a:spcPts val="1200"/>
              </a:spcBef>
              <a:spcAft>
                <a:spcPts val="1200"/>
              </a:spcAft>
            </a:pPr>
            <a:r>
              <a:rPr lang="sq-AL" sz="4400" b="1" i="1" u="sng" noProof="1">
                <a:solidFill>
                  <a:schemeClr val="bg1"/>
                </a:solidFill>
              </a:rPr>
              <a:t>Contoh p</a:t>
            </a:r>
            <a:r>
              <a:rPr lang="en-US" sz="4400" b="1" i="1" u="sng" noProof="1">
                <a:solidFill>
                  <a:schemeClr val="bg1"/>
                </a:solidFill>
              </a:rPr>
              <a:t>rofesi yang kurang sesuai passion :</a:t>
            </a:r>
          </a:p>
          <a:p>
            <a:pPr marL="742950" indent="-742950">
              <a:spcBef>
                <a:spcPts val="600"/>
              </a:spcBef>
              <a:spcAft>
                <a:spcPts val="600"/>
              </a:spcAft>
              <a:buFont typeface="Arial" panose="020B0604020202020204" pitchFamily="34" charset="0"/>
              <a:buChar char="•"/>
            </a:pPr>
            <a:r>
              <a:rPr lang="en-US" sz="4400" noProof="1">
                <a:solidFill>
                  <a:schemeClr val="bg1"/>
                </a:solidFill>
              </a:rPr>
              <a:t>Seseorang yang kurang suka dengan akuntansi, bekerja di bidang keuangan dan akuntansi</a:t>
            </a:r>
          </a:p>
          <a:p>
            <a:pPr marL="742950" indent="-742950">
              <a:spcBef>
                <a:spcPts val="600"/>
              </a:spcBef>
              <a:spcAft>
                <a:spcPts val="600"/>
              </a:spcAft>
              <a:buFont typeface="Arial" panose="020B0604020202020204" pitchFamily="34" charset="0"/>
              <a:buChar char="•"/>
            </a:pPr>
            <a:r>
              <a:rPr lang="en-US" sz="4400" noProof="1">
                <a:solidFill>
                  <a:schemeClr val="bg1"/>
                </a:solidFill>
              </a:rPr>
              <a:t>Seseorang yang kurang suka dengan public speaking, bekerja sebagai instruktur pelatihan</a:t>
            </a:r>
            <a:endParaRPr lang="sq-AL" sz="4400" noProof="1">
              <a:solidFill>
                <a:schemeClr val="bg1"/>
              </a:solidFill>
            </a:endParaRPr>
          </a:p>
        </p:txBody>
      </p:sp>
    </p:spTree>
    <p:extLst>
      <p:ext uri="{BB962C8B-B14F-4D97-AF65-F5344CB8AC3E}">
        <p14:creationId xmlns:p14="http://schemas.microsoft.com/office/powerpoint/2010/main" val="340749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1908</TotalTime>
  <Words>1238</Words>
  <Application>Microsoft Office PowerPoint</Application>
  <PresentationFormat>On-screen Show (4:3)</PresentationFormat>
  <Paragraphs>140</Paragraphs>
  <Slides>58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erik rajapresentasi</cp:lastModifiedBy>
  <cp:revision>298</cp:revision>
  <dcterms:created xsi:type="dcterms:W3CDTF">2011-07-20T07:31:16Z</dcterms:created>
  <dcterms:modified xsi:type="dcterms:W3CDTF">2022-01-06T01:02:46Z</dcterms:modified>
</cp:coreProperties>
</file>